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549" r:id="rId3"/>
    <p:sldId id="562" r:id="rId4"/>
    <p:sldId id="551" r:id="rId5"/>
    <p:sldId id="550" r:id="rId6"/>
    <p:sldId id="552" r:id="rId7"/>
    <p:sldId id="506" r:id="rId8"/>
    <p:sldId id="554" r:id="rId9"/>
    <p:sldId id="555" r:id="rId10"/>
    <p:sldId id="556" r:id="rId11"/>
    <p:sldId id="557" r:id="rId12"/>
    <p:sldId id="558" r:id="rId13"/>
    <p:sldId id="559" r:id="rId14"/>
    <p:sldId id="560" r:id="rId15"/>
    <p:sldId id="50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033" autoAdjust="0"/>
  </p:normalViewPr>
  <p:slideViewPr>
    <p:cSldViewPr snapToGrid="0">
      <p:cViewPr varScale="1">
        <p:scale>
          <a:sx n="79" d="100"/>
          <a:sy n="79" d="100"/>
        </p:scale>
        <p:origin x="77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F4A65-36FC-5747-3C74-CF0E9E6F4C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ECD829-ABC8-8B4E-3961-2FC9FC2C67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D33A0B-033C-5EE6-0574-1CB7F1A00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A34268-F1C6-D4D9-2EBD-39CFF8098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02E592-0ED3-AB23-F7AD-882AE9B59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174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5865B-ED28-B3F5-9070-C2896CEED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C96282-91F8-10EC-79DC-B71F37D91F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2B1247-AFB2-257E-3906-6342FBFE8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CC1ED4-912F-2E43-55BE-4B8A568B0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01BFDA-D529-7016-55AE-5FB9B9B39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091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7B7DF2-D298-75E6-3237-16EF58518C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68E317-3770-99D4-D75C-B2E82DF943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F7BCFA-1B91-8EBE-FBBA-044F26773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D856FC-59C0-D680-B4A9-C43F819CA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A7F8A-5487-67DB-983A-F5DF167C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892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B7054-42C3-0024-EB2E-5D96B0639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B446A-7225-88CB-5351-9E93BD7569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A99CD-CE97-B1BD-5236-A41D3E693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44052-084E-A910-052C-18E914116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F6DFC3-1C41-6A11-9AD9-816D7478E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283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8F93C-78D3-96ED-8285-EACF47528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CC895A-0F88-4333-D755-6B4CC09536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CFFC8C-E7E8-FBAB-4BC1-D63DEF1DF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6D9BB-1972-36FC-DF1F-E064A749B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626BAA-B02D-887A-860E-0039B79A6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904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2F131-89A7-73D9-87A0-5BEE885AE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CAE5C9-6CB4-5A4A-41BC-B4DDF7C119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84ED39-6AD5-DD7C-5CDA-379338D60D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27AD3F-96C6-0C6F-07E2-4F383344C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27A29B-EDE3-9768-25F0-7D0AFA012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A12DAC-CEF8-08CE-5AC7-486E7690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85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F46A5-A842-EDAD-D7DA-3EAB29053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4A7517-73F3-A5C9-B660-BB7B9422F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64B7EB-6986-1768-CC6D-BBFD5E288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63F88F-FD79-086E-39BD-E9F3A3DD17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2E6692-6168-6957-152E-FED2C9AFC8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94BDB-5D27-AD85-7000-66EDD2F81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865181-8B8E-CF73-B084-E7F39911C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040080-D36D-A549-FA17-F1D552EC8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684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E86C0-4A4D-15D0-DEDA-EF3244AB1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33DBEA-8EF1-763F-6836-44EA27ABD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373B81-71CD-FD5E-94C5-345436566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F88BF3-3E67-017A-B349-E6B689651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932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1C862D-CDD4-9731-606A-0B4F53B97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1C3284-199A-0530-A07A-FB6C2F8B6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946AA-2ED8-F90F-0D54-15222F4A9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413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53F67-2228-4740-3CEB-D304C3355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8E27E1-5FB8-BBBF-E042-F79C4F873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ADF609-1D1A-03F7-4388-070F980072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281C09-8852-B009-061A-A73B59CDB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81D09E-103D-6360-C6A9-2560FC34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D3E4EA-46EF-B62F-B907-054FA3DB6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873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6C726-0798-BFEE-6397-3E8E7204B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CF2983-0CDD-ADDF-0663-5BFBDD4DC0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EB377A-5BCE-3341-3407-17B5DCADD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C9429C-BC3C-3858-6F74-C492AEB7A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96F568-5B45-2F7F-1DEE-673A52C3C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147487-D781-504B-96F4-9042E280B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06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9ECB9F-EF4B-0440-2848-E7736EA88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B60525-8994-E834-F287-F04C3D9FB7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BF4BBB-6D6F-A5C6-841B-883006E022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3FC2C8-18B7-61A3-7CD5-49A5594E0A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5F1439-27BB-9039-7279-78EDB85AE9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506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jpe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DD9DD-E753-4234-C9A9-CAD301D958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4409" y="4030508"/>
            <a:ext cx="6437243" cy="1662758"/>
          </a:xfrm>
        </p:spPr>
        <p:txBody>
          <a:bodyPr>
            <a:normAutofit fontScale="90000"/>
          </a:bodyPr>
          <a:lstStyle/>
          <a:p>
            <a:pPr algn="l"/>
            <a:r>
              <a:rPr lang="ro-RO" sz="44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Medicină ambientală</a:t>
            </a:r>
            <a:br>
              <a:rPr lang="de-DE" sz="4400" b="1" dirty="0">
                <a:solidFill>
                  <a:srgbClr val="C00000"/>
                </a:solidFill>
                <a:latin typeface="Century Gothic" panose="020B0502020202020204" pitchFamily="34" charset="0"/>
              </a:rPr>
            </a:br>
            <a:r>
              <a:rPr lang="ro-RO" sz="44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și ecologie</a:t>
            </a:r>
            <a:br>
              <a:rPr lang="ro-RO" b="1" dirty="0">
                <a:latin typeface="Century Gothic" panose="020B0502020202020204" pitchFamily="34" charset="0"/>
              </a:rPr>
            </a:br>
            <a:br>
              <a:rPr lang="ro-RO" b="1" dirty="0">
                <a:latin typeface="Century Gothic" panose="020B0502020202020204" pitchFamily="34" charset="0"/>
              </a:rPr>
            </a:br>
            <a:r>
              <a:rPr lang="ro-RO" sz="4400" b="1" dirty="0">
                <a:latin typeface="Century Gothic" panose="020B0502020202020204" pitchFamily="34" charset="0"/>
              </a:rPr>
              <a:t>Curs opțional anul II</a:t>
            </a:r>
            <a:br>
              <a:rPr lang="ro-RO" sz="4400" b="1" dirty="0">
                <a:latin typeface="Century Gothic" panose="020B0502020202020204" pitchFamily="34" charset="0"/>
              </a:rPr>
            </a:br>
            <a:br>
              <a:rPr lang="ro-RO" sz="4400" b="1" dirty="0">
                <a:latin typeface="Century Gothic" panose="020B0502020202020204" pitchFamily="34" charset="0"/>
              </a:rPr>
            </a:br>
            <a:br>
              <a:rPr lang="ro-RO" sz="2700" b="1" dirty="0">
                <a:latin typeface="Century Gothic" panose="020B0502020202020204" pitchFamily="34" charset="0"/>
              </a:rPr>
            </a:br>
            <a:r>
              <a:rPr lang="ro-RO" sz="2700" b="1" dirty="0">
                <a:latin typeface="Century Gothic" panose="020B0502020202020204" pitchFamily="34" charset="0"/>
              </a:rPr>
              <a:t>Conf. Dr. Tatu Calin Adrian</a:t>
            </a:r>
            <a:br>
              <a:rPr lang="en-US" sz="2700" b="1" dirty="0">
                <a:latin typeface="Century Gothic" panose="020B0502020202020204" pitchFamily="34" charset="0"/>
              </a:rPr>
            </a:br>
            <a:r>
              <a:rPr lang="ro-RO" sz="2700" b="1" dirty="0" err="1">
                <a:latin typeface="Century Gothic" panose="020B0502020202020204" pitchFamily="34" charset="0"/>
              </a:rPr>
              <a:t>S.L</a:t>
            </a:r>
            <a:r>
              <a:rPr lang="ro-RO" sz="2700" b="1" dirty="0">
                <a:latin typeface="Century Gothic" panose="020B0502020202020204" pitchFamily="34" charset="0"/>
              </a:rPr>
              <a:t>. Dr. Ivan Alexandra </a:t>
            </a:r>
            <a:endParaRPr lang="en-US" sz="2700" b="1" dirty="0">
              <a:latin typeface="Century Gothic" panose="020B0502020202020204" pitchFamily="34" charset="0"/>
            </a:endParaRPr>
          </a:p>
        </p:txBody>
      </p:sp>
      <p:pic>
        <p:nvPicPr>
          <p:cNvPr id="4" name="Picture 3" descr="Image result for l'homme a la montagne">
            <a:extLst>
              <a:ext uri="{FF2B5EF4-FFF2-40B4-BE49-F238E27FC236}">
                <a16:creationId xmlns:a16="http://schemas.microsoft.com/office/drawing/2014/main" id="{B8CCCC5F-96C5-E7E9-034D-C7702BA43B2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716603" y="1206331"/>
            <a:ext cx="3215469" cy="2216148"/>
          </a:xfrm>
          <a:prstGeom prst="rect">
            <a:avLst/>
          </a:prstGeom>
          <a:noFill/>
          <a:ln cap="flat">
            <a:noFill/>
          </a:ln>
          <a:scene3d>
            <a:camera prst="perspectiveRight"/>
            <a:lightRig rig="threePt" dir="t"/>
          </a:scene3d>
        </p:spPr>
      </p:pic>
      <p:pic>
        <p:nvPicPr>
          <p:cNvPr id="5" name="Picture 7" descr="Image result for l'homme a la ville">
            <a:extLst>
              <a:ext uri="{FF2B5EF4-FFF2-40B4-BE49-F238E27FC236}">
                <a16:creationId xmlns:a16="http://schemas.microsoft.com/office/drawing/2014/main" id="{23F29642-E2B2-DB77-ED67-E3D2386CE3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716603" y="3716982"/>
            <a:ext cx="3215469" cy="2147102"/>
          </a:xfrm>
          <a:prstGeom prst="rect">
            <a:avLst/>
          </a:prstGeom>
          <a:noFill/>
          <a:ln cap="flat">
            <a:noFill/>
          </a:ln>
          <a:scene3d>
            <a:camera prst="perspectiveRight"/>
            <a:lightRig rig="threePt" dir="t"/>
          </a:scene3d>
        </p:spPr>
      </p:pic>
      <p:sp>
        <p:nvSpPr>
          <p:cNvPr id="26" name="Flowchart: Data 25">
            <a:extLst>
              <a:ext uri="{FF2B5EF4-FFF2-40B4-BE49-F238E27FC236}">
                <a16:creationId xmlns:a16="http://schemas.microsoft.com/office/drawing/2014/main" id="{1F4898E2-A230-4785-72E5-9D65627C23BD}"/>
              </a:ext>
            </a:extLst>
          </p:cNvPr>
          <p:cNvSpPr/>
          <p:nvPr/>
        </p:nvSpPr>
        <p:spPr>
          <a:xfrm>
            <a:off x="7946796" y="2884602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lowchart: Data 26">
            <a:extLst>
              <a:ext uri="{FF2B5EF4-FFF2-40B4-BE49-F238E27FC236}">
                <a16:creationId xmlns:a16="http://schemas.microsoft.com/office/drawing/2014/main" id="{79186036-55B6-AC9E-31D0-9242B1AAFA3D}"/>
              </a:ext>
            </a:extLst>
          </p:cNvPr>
          <p:cNvSpPr/>
          <p:nvPr/>
        </p:nvSpPr>
        <p:spPr>
          <a:xfrm>
            <a:off x="8980641" y="2961702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lowchart: Data 27">
            <a:extLst>
              <a:ext uri="{FF2B5EF4-FFF2-40B4-BE49-F238E27FC236}">
                <a16:creationId xmlns:a16="http://schemas.microsoft.com/office/drawing/2014/main" id="{2824DD6A-5B1A-D74D-AE9C-3DB1F43DCF12}"/>
              </a:ext>
            </a:extLst>
          </p:cNvPr>
          <p:cNvSpPr/>
          <p:nvPr/>
        </p:nvSpPr>
        <p:spPr>
          <a:xfrm>
            <a:off x="9423024" y="2814450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lowchart: Data 28">
            <a:extLst>
              <a:ext uri="{FF2B5EF4-FFF2-40B4-BE49-F238E27FC236}">
                <a16:creationId xmlns:a16="http://schemas.microsoft.com/office/drawing/2014/main" id="{54267511-9B9E-F6B4-00FD-C637CA954697}"/>
              </a:ext>
            </a:extLst>
          </p:cNvPr>
          <p:cNvSpPr/>
          <p:nvPr/>
        </p:nvSpPr>
        <p:spPr>
          <a:xfrm>
            <a:off x="9886508" y="3128773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lowchart: Data 29">
            <a:extLst>
              <a:ext uri="{FF2B5EF4-FFF2-40B4-BE49-F238E27FC236}">
                <a16:creationId xmlns:a16="http://schemas.microsoft.com/office/drawing/2014/main" id="{79E87BF4-D753-6773-B271-1333452FE62B}"/>
              </a:ext>
            </a:extLst>
          </p:cNvPr>
          <p:cNvSpPr/>
          <p:nvPr/>
        </p:nvSpPr>
        <p:spPr>
          <a:xfrm>
            <a:off x="8517157" y="3141018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lowchart: Data 30">
            <a:extLst>
              <a:ext uri="{FF2B5EF4-FFF2-40B4-BE49-F238E27FC236}">
                <a16:creationId xmlns:a16="http://schemas.microsoft.com/office/drawing/2014/main" id="{87396958-8103-9402-6B40-E95C7F5E3D99}"/>
              </a:ext>
            </a:extLst>
          </p:cNvPr>
          <p:cNvSpPr/>
          <p:nvPr/>
        </p:nvSpPr>
        <p:spPr>
          <a:xfrm>
            <a:off x="10409290" y="2697637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143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F7B02-0D78-D1CE-9752-C25A6898E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E561A-E534-2AB0-DB3C-4788FF26A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86" y="365125"/>
            <a:ext cx="9893230" cy="1325563"/>
          </a:xfrm>
        </p:spPr>
        <p:txBody>
          <a:bodyPr>
            <a:normAutofit/>
          </a:bodyPr>
          <a:lstStyle/>
          <a:p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Cursul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Contaminarea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apei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potabile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riscurile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sănătate</a:t>
            </a:r>
            <a:endParaRPr lang="ro-RO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C29123-5876-5079-6D8A-91ABE8A231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608" y="2227634"/>
            <a:ext cx="6103380" cy="279636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Se </a:t>
            </a:r>
            <a:r>
              <a:rPr lang="en-US" sz="2400" dirty="0" err="1"/>
              <a:t>analizează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C00000"/>
                </a:solidFill>
              </a:rPr>
              <a:t>principalele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surse</a:t>
            </a:r>
            <a:r>
              <a:rPr lang="en-US" sz="2400" dirty="0">
                <a:solidFill>
                  <a:srgbClr val="C00000"/>
                </a:solidFill>
              </a:rPr>
              <a:t> de </a:t>
            </a:r>
            <a:r>
              <a:rPr lang="en-US" sz="2400" dirty="0" err="1">
                <a:solidFill>
                  <a:srgbClr val="C00000"/>
                </a:solidFill>
              </a:rPr>
              <a:t>contaminare</a:t>
            </a:r>
            <a:r>
              <a:rPr lang="en-US" sz="2400" dirty="0">
                <a:solidFill>
                  <a:srgbClr val="C00000"/>
                </a:solidFill>
              </a:rPr>
              <a:t> a </a:t>
            </a:r>
            <a:r>
              <a:rPr lang="en-US" sz="2400" dirty="0" err="1">
                <a:solidFill>
                  <a:srgbClr val="C00000"/>
                </a:solidFill>
              </a:rPr>
              <a:t>apei</a:t>
            </a:r>
            <a:r>
              <a:rPr lang="en-US" sz="2400" dirty="0">
                <a:solidFill>
                  <a:srgbClr val="C00000"/>
                </a:solidFill>
              </a:rPr>
              <a:t> potabile</a:t>
            </a:r>
            <a:r>
              <a:rPr lang="en-US" sz="2400" dirty="0"/>
              <a:t>, </a:t>
            </a:r>
            <a:r>
              <a:rPr lang="en-US" sz="2400" dirty="0" err="1"/>
              <a:t>inclusiv</a:t>
            </a:r>
            <a:r>
              <a:rPr lang="en-US" sz="2400" dirty="0"/>
              <a:t> </a:t>
            </a:r>
            <a:r>
              <a:rPr lang="en-US" sz="2400" dirty="0" err="1"/>
              <a:t>metale</a:t>
            </a:r>
            <a:r>
              <a:rPr lang="en-US" sz="2400" dirty="0"/>
              <a:t> </a:t>
            </a:r>
            <a:r>
              <a:rPr lang="en-US" sz="2400" dirty="0" err="1"/>
              <a:t>grele</a:t>
            </a:r>
            <a:r>
              <a:rPr lang="en-US" sz="2400" dirty="0"/>
              <a:t>, </a:t>
            </a:r>
            <a:r>
              <a:rPr lang="en-US" sz="2400" dirty="0" err="1"/>
              <a:t>agenți</a:t>
            </a:r>
            <a:r>
              <a:rPr lang="en-US" sz="2400" dirty="0"/>
              <a:t> </a:t>
            </a:r>
            <a:r>
              <a:rPr lang="en-US" sz="2400" dirty="0" err="1"/>
              <a:t>patogeni</a:t>
            </a:r>
            <a:r>
              <a:rPr lang="en-US" sz="2400" dirty="0"/>
              <a:t> </a:t>
            </a:r>
            <a:r>
              <a:rPr lang="en-US" sz="2400" dirty="0" err="1"/>
              <a:t>și</a:t>
            </a:r>
            <a:r>
              <a:rPr lang="en-US" sz="2400" dirty="0"/>
              <a:t> </a:t>
            </a:r>
            <a:r>
              <a:rPr lang="en-US" sz="2400" dirty="0" err="1"/>
              <a:t>substanțe</a:t>
            </a:r>
            <a:r>
              <a:rPr lang="en-US" sz="2400" dirty="0"/>
              <a:t> </a:t>
            </a:r>
            <a:r>
              <a:rPr lang="en-US" sz="2400" dirty="0" err="1"/>
              <a:t>chimice</a:t>
            </a:r>
            <a:r>
              <a:rPr lang="en-US" sz="2400" dirty="0"/>
              <a:t>, precum </a:t>
            </a:r>
            <a:r>
              <a:rPr lang="en-US" sz="2400" dirty="0" err="1"/>
              <a:t>și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C00000"/>
                </a:solidFill>
              </a:rPr>
              <a:t>impactul</a:t>
            </a:r>
            <a:r>
              <a:rPr lang="en-US" sz="2400" dirty="0"/>
              <a:t> </a:t>
            </a:r>
            <a:r>
              <a:rPr lang="en-US" sz="2400" dirty="0" err="1"/>
              <a:t>acestora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C00000"/>
                </a:solidFill>
              </a:rPr>
              <a:t>asupra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sănătății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umane</a:t>
            </a:r>
            <a:r>
              <a:rPr lang="en-US" sz="2400" dirty="0">
                <a:solidFill>
                  <a:srgbClr val="C00000"/>
                </a:solidFill>
              </a:rPr>
              <a:t>.</a:t>
            </a:r>
            <a:endParaRPr lang="en-US" sz="2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F18A878F-39C8-7370-6334-EA0063562C8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3FB83D1B-A3CC-AB32-0F93-9EA030EB56C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72AA453-42C9-28E7-F87C-757D554E7D7A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15 Effective Solutions to Water Pollution - Passport Ocean">
            <a:extLst>
              <a:ext uri="{FF2B5EF4-FFF2-40B4-BE49-F238E27FC236}">
                <a16:creationId xmlns:a16="http://schemas.microsoft.com/office/drawing/2014/main" id="{10F72CEB-98DA-AD09-4467-F9170F1D6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378" y="2151164"/>
            <a:ext cx="4791885" cy="255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531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497E8-3840-165C-AF95-23708804E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5DD73-2BCA-24A8-DACF-47C84F1E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86" y="365125"/>
            <a:ext cx="9893230" cy="1325563"/>
          </a:xfrm>
        </p:spPr>
        <p:txBody>
          <a:bodyPr>
            <a:normAutofit/>
          </a:bodyPr>
          <a:lstStyle/>
          <a:p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Cursul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4: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Riscurile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sănătate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asociate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schimbărilor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climatice</a:t>
            </a:r>
            <a:endParaRPr lang="ro-RO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6FA08-A662-5BF5-A95C-6DC65C74B0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515" y="2256817"/>
            <a:ext cx="6152018" cy="347730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 err="1"/>
              <a:t>Cursul</a:t>
            </a:r>
            <a:r>
              <a:rPr lang="en-US" sz="2400" dirty="0"/>
              <a:t> </a:t>
            </a:r>
            <a:r>
              <a:rPr lang="en-US" sz="2400" dirty="0" err="1"/>
              <a:t>abordează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C00000"/>
                </a:solidFill>
              </a:rPr>
              <a:t>efectele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schimbărilor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climatice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asupra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sănătății</a:t>
            </a:r>
            <a:r>
              <a:rPr lang="en-US" sz="2400" dirty="0"/>
              <a:t>, </a:t>
            </a:r>
            <a:r>
              <a:rPr lang="en-US" sz="2400" dirty="0" err="1"/>
              <a:t>inclusiv</a:t>
            </a:r>
            <a:r>
              <a:rPr lang="en-US" sz="2400" dirty="0"/>
              <a:t> </a:t>
            </a:r>
            <a:r>
              <a:rPr lang="en-US" sz="2400" dirty="0" err="1"/>
              <a:t>creșterea</a:t>
            </a:r>
            <a:r>
              <a:rPr lang="en-US" sz="2400" dirty="0"/>
              <a:t> </a:t>
            </a:r>
            <a:r>
              <a:rPr lang="en-US" sz="2400" dirty="0" err="1"/>
              <a:t>bolilor</a:t>
            </a:r>
            <a:r>
              <a:rPr lang="en-US" sz="2400" dirty="0"/>
              <a:t> </a:t>
            </a:r>
            <a:r>
              <a:rPr lang="en-US" sz="2400" dirty="0" err="1"/>
              <a:t>infecțioase</a:t>
            </a:r>
            <a:r>
              <a:rPr lang="en-US" sz="2400" dirty="0"/>
              <a:t>, </a:t>
            </a:r>
            <a:r>
              <a:rPr lang="en-US" sz="2400" dirty="0" err="1"/>
              <a:t>stresul</a:t>
            </a:r>
            <a:r>
              <a:rPr lang="en-US" sz="2400" dirty="0"/>
              <a:t> </a:t>
            </a:r>
            <a:r>
              <a:rPr lang="en-US" sz="2400" dirty="0" err="1"/>
              <a:t>termic</a:t>
            </a:r>
            <a:r>
              <a:rPr lang="en-US" sz="2400" dirty="0"/>
              <a:t> </a:t>
            </a:r>
            <a:r>
              <a:rPr lang="en-US" sz="2400" dirty="0" err="1"/>
              <a:t>și</a:t>
            </a:r>
            <a:r>
              <a:rPr lang="en-US" sz="2400" dirty="0"/>
              <a:t> </a:t>
            </a:r>
            <a:r>
              <a:rPr lang="en-US" sz="2400" dirty="0" err="1"/>
              <a:t>impactul</a:t>
            </a:r>
            <a:r>
              <a:rPr lang="en-US" sz="2400" dirty="0"/>
              <a:t> </a:t>
            </a:r>
            <a:r>
              <a:rPr lang="en-US" sz="2400" dirty="0" err="1"/>
              <a:t>asupra</a:t>
            </a:r>
            <a:r>
              <a:rPr lang="en-US" sz="2400" dirty="0"/>
              <a:t> </a:t>
            </a:r>
            <a:r>
              <a:rPr lang="en-US" sz="2400" dirty="0" err="1"/>
              <a:t>securității</a:t>
            </a:r>
            <a:r>
              <a:rPr lang="en-US" sz="2400" dirty="0"/>
              <a:t> </a:t>
            </a:r>
            <a:r>
              <a:rPr lang="en-US" sz="2400" dirty="0" err="1"/>
              <a:t>alimentare</a:t>
            </a:r>
            <a:r>
              <a:rPr lang="en-US" sz="2400" dirty="0"/>
              <a:t> </a:t>
            </a:r>
            <a:r>
              <a:rPr lang="en-US" sz="2400" dirty="0" err="1"/>
              <a:t>și</a:t>
            </a:r>
            <a:r>
              <a:rPr lang="en-US" sz="2400" dirty="0"/>
              <a:t> a </a:t>
            </a:r>
            <a:r>
              <a:rPr lang="en-US" sz="2400" dirty="0" err="1"/>
              <a:t>resurselor</a:t>
            </a:r>
            <a:r>
              <a:rPr lang="en-US" sz="2400" dirty="0"/>
              <a:t> de </a:t>
            </a:r>
            <a:r>
              <a:rPr lang="en-US" sz="2400" dirty="0" err="1"/>
              <a:t>apă</a:t>
            </a:r>
            <a:r>
              <a:rPr lang="en-US" sz="2400" dirty="0"/>
              <a:t>.</a:t>
            </a: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96E26985-6BC3-B5B6-5BF6-1446924B116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AA5D0C65-5E2B-9B37-A11F-2688CED5102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1C2E2E2-CE29-6F73-649B-A9F50010F3ED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Evaluating The Evidence For Climate Change—And Its Impacts">
            <a:extLst>
              <a:ext uri="{FF2B5EF4-FFF2-40B4-BE49-F238E27FC236}">
                <a16:creationId xmlns:a16="http://schemas.microsoft.com/office/drawing/2014/main" id="{8447746B-96AC-18D8-356B-A277368B7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914" y="1628775"/>
            <a:ext cx="45720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7408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735B5D-921C-7B96-E4C4-9289A5264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559DF-9116-8887-2EF0-3BB93FAE6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86" y="365125"/>
            <a:ext cx="9893230" cy="1325563"/>
          </a:xfrm>
        </p:spPr>
        <p:txBody>
          <a:bodyPr>
            <a:normAutofit/>
          </a:bodyPr>
          <a:lstStyle/>
          <a:p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Cursul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5: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Pericolele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contaminanților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alimentari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efectele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acestora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asupra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sănătății</a:t>
            </a:r>
            <a:endParaRPr lang="ro-RO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83EF9-99A3-6A09-B7DE-D3CD1E00A2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514" y="2329538"/>
            <a:ext cx="5850460" cy="388123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 </a:t>
            </a:r>
            <a:r>
              <a:rPr lang="en-US" sz="2400" dirty="0" err="1"/>
              <a:t>Cursul</a:t>
            </a:r>
            <a:r>
              <a:rPr lang="en-US" sz="2400" dirty="0"/>
              <a:t> </a:t>
            </a:r>
            <a:r>
              <a:rPr lang="en-US" sz="2400" dirty="0" err="1"/>
              <a:t>prezinta</a:t>
            </a:r>
            <a:r>
              <a:rPr lang="en-US" sz="2400" dirty="0"/>
              <a:t> </a:t>
            </a:r>
            <a:r>
              <a:rPr lang="en-US" sz="2400" dirty="0" err="1"/>
              <a:t>principalele</a:t>
            </a:r>
            <a:r>
              <a:rPr lang="en-US" sz="2400" dirty="0"/>
              <a:t> </a:t>
            </a:r>
            <a:r>
              <a:rPr lang="en-US" sz="2400" dirty="0" err="1"/>
              <a:t>tipuri</a:t>
            </a:r>
            <a:r>
              <a:rPr lang="en-US" sz="2400" dirty="0"/>
              <a:t> de </a:t>
            </a:r>
            <a:r>
              <a:rPr lang="en-US" sz="2400" dirty="0" err="1">
                <a:solidFill>
                  <a:srgbClr val="C00000"/>
                </a:solidFill>
              </a:rPr>
              <a:t>contaminanți</a:t>
            </a:r>
            <a:r>
              <a:rPr lang="en-US" sz="2400" dirty="0">
                <a:solidFill>
                  <a:srgbClr val="C00000"/>
                </a:solidFill>
              </a:rPr>
              <a:t> din </a:t>
            </a:r>
            <a:r>
              <a:rPr lang="en-US" sz="2400" dirty="0" err="1">
                <a:solidFill>
                  <a:srgbClr val="C00000"/>
                </a:solidFill>
              </a:rPr>
              <a:t>alimente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/>
              <a:t>(</a:t>
            </a:r>
            <a:r>
              <a:rPr lang="en-US" sz="2400" dirty="0" err="1"/>
              <a:t>chimici</a:t>
            </a:r>
            <a:r>
              <a:rPr lang="en-US" sz="2400" dirty="0"/>
              <a:t>, </a:t>
            </a:r>
            <a:r>
              <a:rPr lang="en-US" sz="2400" dirty="0" err="1"/>
              <a:t>biologici</a:t>
            </a:r>
            <a:r>
              <a:rPr lang="en-US" sz="2400" dirty="0"/>
              <a:t>, </a:t>
            </a:r>
            <a:r>
              <a:rPr lang="en-US" sz="2400" dirty="0" err="1"/>
              <a:t>fizici</a:t>
            </a:r>
            <a:r>
              <a:rPr lang="en-US" sz="2400" dirty="0"/>
              <a:t>), precum </a:t>
            </a:r>
            <a:r>
              <a:rPr lang="en-US" sz="2400" dirty="0" err="1"/>
              <a:t>si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C00000"/>
                </a:solidFill>
              </a:rPr>
              <a:t>efectele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aditivilor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si</a:t>
            </a:r>
            <a:r>
              <a:rPr lang="en-US" sz="2400" dirty="0">
                <a:solidFill>
                  <a:srgbClr val="C00000"/>
                </a:solidFill>
              </a:rPr>
              <a:t> a </a:t>
            </a:r>
            <a:r>
              <a:rPr lang="en-US" sz="2400" dirty="0" err="1">
                <a:solidFill>
                  <a:srgbClr val="C00000"/>
                </a:solidFill>
              </a:rPr>
              <a:t>alimentelor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ultraprocesate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/>
              <a:t>asupra</a:t>
            </a:r>
            <a:r>
              <a:rPr lang="en-US" sz="2400" dirty="0"/>
              <a:t> </a:t>
            </a:r>
            <a:r>
              <a:rPr lang="en-US" sz="2400" dirty="0" err="1"/>
              <a:t>sănătății</a:t>
            </a:r>
            <a:r>
              <a:rPr lang="en-US" sz="2400" dirty="0"/>
              <a:t>, de la </a:t>
            </a:r>
            <a:r>
              <a:rPr lang="en-US" sz="2400" dirty="0" err="1"/>
              <a:t>intoxicații</a:t>
            </a:r>
            <a:r>
              <a:rPr lang="en-US" sz="2400" dirty="0"/>
              <a:t> acute </a:t>
            </a:r>
            <a:r>
              <a:rPr lang="en-US" sz="2400" dirty="0" err="1"/>
              <a:t>până</a:t>
            </a:r>
            <a:r>
              <a:rPr lang="en-US" sz="2400" dirty="0"/>
              <a:t> la </a:t>
            </a:r>
            <a:r>
              <a:rPr lang="en-US" sz="2400" dirty="0" err="1"/>
              <a:t>boli</a:t>
            </a:r>
            <a:r>
              <a:rPr lang="en-US" sz="2400" dirty="0"/>
              <a:t> </a:t>
            </a:r>
            <a:r>
              <a:rPr lang="en-US" sz="2400" dirty="0" err="1"/>
              <a:t>cronice</a:t>
            </a:r>
            <a:r>
              <a:rPr lang="en-US" sz="2400" dirty="0"/>
              <a:t>.</a:t>
            </a: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318B61B8-FAB2-146D-8503-EDA7563CAE0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AD55C8F2-2268-2B27-8A2B-029CA18B7A5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6204500-BCB2-5FFC-031B-2B8FC7353E29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Picture 4" descr="Chemistry of Food Additives &amp; Preservatives | The Science Blog">
            <a:extLst>
              <a:ext uri="{FF2B5EF4-FFF2-40B4-BE49-F238E27FC236}">
                <a16:creationId xmlns:a16="http://schemas.microsoft.com/office/drawing/2014/main" id="{A00D80CD-5A62-7602-ACB6-7EB274420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327" y="2013460"/>
            <a:ext cx="4323159" cy="243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988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F240A0-9C94-2976-4256-B51228533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8250C-2579-D30B-FEC2-8154CE952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86" y="365125"/>
            <a:ext cx="9893230" cy="1325563"/>
          </a:xfrm>
        </p:spPr>
        <p:txBody>
          <a:bodyPr>
            <a:normAutofit/>
          </a:bodyPr>
          <a:lstStyle/>
          <a:p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Cursul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6: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Disruptori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endocrini</a:t>
            </a:r>
            <a:endParaRPr lang="ro-RO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50A4C-1220-37C0-6F94-14744A23BA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514" y="2352574"/>
            <a:ext cx="5325167" cy="3381544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 err="1"/>
              <a:t>Cursul</a:t>
            </a:r>
            <a:r>
              <a:rPr lang="en-US" sz="2400" dirty="0"/>
              <a:t> </a:t>
            </a:r>
            <a:r>
              <a:rPr lang="en-US" sz="2400" dirty="0" err="1"/>
              <a:t>prezintă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C00000"/>
                </a:solidFill>
              </a:rPr>
              <a:t>substanțele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chimice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/>
              <a:t>care </a:t>
            </a:r>
            <a:r>
              <a:rPr lang="en-US" sz="2400" dirty="0" err="1">
                <a:solidFill>
                  <a:srgbClr val="C00000"/>
                </a:solidFill>
              </a:rPr>
              <a:t>interferează</a:t>
            </a:r>
            <a:r>
              <a:rPr lang="en-US" sz="2400" dirty="0">
                <a:solidFill>
                  <a:srgbClr val="C00000"/>
                </a:solidFill>
              </a:rPr>
              <a:t> cu </a:t>
            </a:r>
            <a:r>
              <a:rPr lang="en-US" sz="2400" dirty="0" err="1">
                <a:solidFill>
                  <a:srgbClr val="C00000"/>
                </a:solidFill>
              </a:rPr>
              <a:t>sistemul</a:t>
            </a:r>
            <a:r>
              <a:rPr lang="en-US" sz="2400" dirty="0">
                <a:solidFill>
                  <a:srgbClr val="C00000"/>
                </a:solidFill>
              </a:rPr>
              <a:t> hormonal</a:t>
            </a:r>
            <a:r>
              <a:rPr lang="en-US" sz="2400" dirty="0"/>
              <a:t>, </a:t>
            </a:r>
            <a:r>
              <a:rPr lang="en-US" sz="2400" dirty="0" err="1"/>
              <a:t>mecanismele</a:t>
            </a:r>
            <a:r>
              <a:rPr lang="en-US" sz="2400" dirty="0"/>
              <a:t> lor de </a:t>
            </a:r>
            <a:r>
              <a:rPr lang="en-US" sz="2400" dirty="0" err="1"/>
              <a:t>acțiune</a:t>
            </a:r>
            <a:r>
              <a:rPr lang="en-US" sz="2400" dirty="0"/>
              <a:t> </a:t>
            </a:r>
            <a:r>
              <a:rPr lang="en-US" sz="2400" dirty="0" err="1"/>
              <a:t>și</a:t>
            </a:r>
            <a:r>
              <a:rPr lang="en-US" sz="2400" dirty="0"/>
              <a:t> </a:t>
            </a:r>
            <a:r>
              <a:rPr lang="en-US" sz="2400" dirty="0" err="1"/>
              <a:t>efectele</a:t>
            </a:r>
            <a:r>
              <a:rPr lang="en-US" sz="2400" dirty="0"/>
              <a:t> </a:t>
            </a:r>
            <a:r>
              <a:rPr lang="en-US" sz="2400" dirty="0" err="1"/>
              <a:t>asupra</a:t>
            </a:r>
            <a:r>
              <a:rPr lang="en-US" sz="2400" dirty="0"/>
              <a:t> </a:t>
            </a:r>
            <a:r>
              <a:rPr lang="en-US" sz="2400" dirty="0" err="1"/>
              <a:t>dezvoltării</a:t>
            </a:r>
            <a:r>
              <a:rPr lang="en-US" sz="2400" dirty="0"/>
              <a:t>, </a:t>
            </a:r>
            <a:r>
              <a:rPr lang="en-US" sz="2400" dirty="0" err="1"/>
              <a:t>fertilității</a:t>
            </a:r>
            <a:r>
              <a:rPr lang="en-US" sz="2400" dirty="0"/>
              <a:t> </a:t>
            </a:r>
            <a:r>
              <a:rPr lang="en-US" sz="2400" dirty="0" err="1"/>
              <a:t>și</a:t>
            </a:r>
            <a:r>
              <a:rPr lang="en-US" sz="2400" dirty="0"/>
              <a:t> </a:t>
            </a:r>
            <a:r>
              <a:rPr lang="en-US" sz="2400" dirty="0" err="1"/>
              <a:t>metabolismului</a:t>
            </a:r>
            <a:r>
              <a:rPr lang="en-US" sz="2400" dirty="0"/>
              <a:t>.</a:t>
            </a: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DE1B6A84-E918-480C-6ACE-C90F21FC8A7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46EA2177-E3FA-FAC1-A3FE-FE84F2F69C3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98FC150-E67E-17D4-66C8-AF6689E0B205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EU PROPOSES TO ADD TWO NEW HAZARD CLASSES TO EU CLP REGULATION FOR ENDOCRINE  DISRUPTORS - Chemical Industry Journal">
            <a:extLst>
              <a:ext uri="{FF2B5EF4-FFF2-40B4-BE49-F238E27FC236}">
                <a16:creationId xmlns:a16="http://schemas.microsoft.com/office/drawing/2014/main" id="{8EBBE1E9-8ED0-616C-799F-8206DC9B8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295" y="2352574"/>
            <a:ext cx="5734151" cy="195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673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862B7-FB84-A894-BA21-FD7066D0E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2DD4F-357E-F671-DAB1-AC72F299A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86" y="365125"/>
            <a:ext cx="9893230" cy="1325563"/>
          </a:xfrm>
        </p:spPr>
        <p:txBody>
          <a:bodyPr>
            <a:normAutofit/>
          </a:bodyPr>
          <a:lstStyle/>
          <a:p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Cursul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7: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Importanța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medicinei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mediu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prevenirea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bolilor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cronice</a:t>
            </a:r>
            <a:endParaRPr lang="ro-RO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976A3-C9A8-35A2-8AFC-ACE144975D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514" y="2256817"/>
            <a:ext cx="5315439" cy="347730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 err="1"/>
              <a:t>Cursul</a:t>
            </a:r>
            <a:r>
              <a:rPr lang="en-US" sz="2400" dirty="0"/>
              <a:t> </a:t>
            </a:r>
            <a:r>
              <a:rPr lang="en-US" sz="2400" dirty="0" err="1"/>
              <a:t>evidențiază</a:t>
            </a:r>
            <a:r>
              <a:rPr lang="en-US" sz="2400" dirty="0"/>
              <a:t> </a:t>
            </a:r>
            <a:r>
              <a:rPr lang="en-US" sz="2400" dirty="0" err="1"/>
              <a:t>ro</a:t>
            </a:r>
            <a:r>
              <a:rPr lang="en-US" sz="2400" dirty="0" err="1">
                <a:solidFill>
                  <a:srgbClr val="C00000"/>
                </a:solidFill>
              </a:rPr>
              <a:t>lul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medicinei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ambientale</a:t>
            </a:r>
            <a:r>
              <a:rPr lang="en-US" sz="2400" dirty="0"/>
              <a:t> </a:t>
            </a:r>
            <a:r>
              <a:rPr lang="en-US" sz="2400" dirty="0" err="1"/>
              <a:t>în</a:t>
            </a:r>
            <a:r>
              <a:rPr lang="en-US" sz="2400" dirty="0"/>
              <a:t> </a:t>
            </a:r>
            <a:r>
              <a:rPr lang="en-US" sz="2400" dirty="0" err="1"/>
              <a:t>identificarea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C00000"/>
                </a:solidFill>
              </a:rPr>
              <a:t>factorilor</a:t>
            </a:r>
            <a:r>
              <a:rPr lang="en-US" sz="2400" dirty="0">
                <a:solidFill>
                  <a:srgbClr val="C00000"/>
                </a:solidFill>
              </a:rPr>
              <a:t> de </a:t>
            </a:r>
            <a:r>
              <a:rPr lang="en-US" sz="2400" dirty="0" err="1">
                <a:solidFill>
                  <a:srgbClr val="C00000"/>
                </a:solidFill>
              </a:rPr>
              <a:t>risc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/>
              <a:t>și</a:t>
            </a:r>
            <a:r>
              <a:rPr lang="en-US" sz="2400" dirty="0"/>
              <a:t> </a:t>
            </a:r>
            <a:r>
              <a:rPr lang="en-US" sz="2400" dirty="0" err="1"/>
              <a:t>în</a:t>
            </a:r>
            <a:r>
              <a:rPr lang="en-US" sz="2400" dirty="0"/>
              <a:t> </a:t>
            </a:r>
            <a:r>
              <a:rPr lang="en-US" sz="2400" dirty="0" err="1"/>
              <a:t>dezvoltarea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C00000"/>
                </a:solidFill>
              </a:rPr>
              <a:t>strategiilor</a:t>
            </a:r>
            <a:r>
              <a:rPr lang="en-US" sz="2400" dirty="0">
                <a:solidFill>
                  <a:srgbClr val="C00000"/>
                </a:solidFill>
              </a:rPr>
              <a:t> de </a:t>
            </a:r>
            <a:r>
              <a:rPr lang="en-US" sz="2400" dirty="0" err="1">
                <a:solidFill>
                  <a:srgbClr val="C00000"/>
                </a:solidFill>
              </a:rPr>
              <a:t>prevenție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/>
              <a:t>pentru</a:t>
            </a:r>
            <a:r>
              <a:rPr lang="en-US" sz="2400" dirty="0"/>
              <a:t> </a:t>
            </a:r>
            <a:r>
              <a:rPr lang="en-US" sz="2400" dirty="0" err="1"/>
              <a:t>bolile</a:t>
            </a:r>
            <a:r>
              <a:rPr lang="en-US" sz="2400" dirty="0"/>
              <a:t> </a:t>
            </a:r>
            <a:r>
              <a:rPr lang="en-US" sz="2400" dirty="0" err="1"/>
              <a:t>cronice</a:t>
            </a:r>
            <a:r>
              <a:rPr lang="en-US" sz="2400" dirty="0"/>
              <a:t>, </a:t>
            </a:r>
            <a:r>
              <a:rPr lang="en-US" sz="2400" dirty="0" err="1"/>
              <a:t>în</a:t>
            </a:r>
            <a:r>
              <a:rPr lang="en-US" sz="2400" dirty="0"/>
              <a:t> </a:t>
            </a:r>
            <a:r>
              <a:rPr lang="en-US" sz="2400" dirty="0" err="1"/>
              <a:t>contextul</a:t>
            </a:r>
            <a:r>
              <a:rPr lang="en-US" sz="2400" dirty="0"/>
              <a:t> </a:t>
            </a:r>
            <a:r>
              <a:rPr lang="en-US" sz="2400" dirty="0" err="1"/>
              <a:t>expunerii</a:t>
            </a:r>
            <a:r>
              <a:rPr lang="en-US" sz="2400" dirty="0"/>
              <a:t> la </a:t>
            </a:r>
            <a:r>
              <a:rPr lang="en-US" sz="2400" dirty="0" err="1"/>
              <a:t>factori</a:t>
            </a:r>
            <a:r>
              <a:rPr lang="en-US" sz="2400" dirty="0"/>
              <a:t> de </a:t>
            </a:r>
            <a:r>
              <a:rPr lang="en-US" sz="2400" dirty="0" err="1"/>
              <a:t>mediu</a:t>
            </a:r>
            <a:r>
              <a:rPr lang="en-US" sz="2400" dirty="0"/>
              <a:t>.</a:t>
            </a: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87198728-7E21-ACC4-002A-8C28F389F87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C5E0F4F0-3661-3323-2767-9043907A4D1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2C1C47E-5C9E-75FC-B077-7033912C3115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2" name="Picture 4" descr="Environmental Risk Assessment of Medical Products for Human Use: Comparison  between EMA &amp; FDA Requests">
            <a:extLst>
              <a:ext uri="{FF2B5EF4-FFF2-40B4-BE49-F238E27FC236}">
                <a16:creationId xmlns:a16="http://schemas.microsoft.com/office/drawing/2014/main" id="{7440926B-6CB4-2B85-3D1D-01061A249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9939" y="2378788"/>
            <a:ext cx="5177780" cy="1833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3448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A3744-7FEA-8493-B19F-14C334394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52B36-321A-53C3-10EC-AC8A9048B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804991" cy="1325563"/>
          </a:xfrm>
        </p:spPr>
        <p:txBody>
          <a:bodyPr>
            <a:norm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1" dirty="0" err="1">
                <a:solidFill>
                  <a:srgbClr val="000000"/>
                </a:solidFill>
                <a:latin typeface="Arial" pitchFamily="34"/>
                <a:cs typeface="Arial" pitchFamily="34"/>
              </a:rPr>
              <a:t>Seminarul</a:t>
            </a:r>
            <a:r>
              <a:rPr lang="en-US" sz="3200" b="1" i="0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:</a:t>
            </a:r>
          </a:p>
        </p:txBody>
      </p:sp>
      <p:pic>
        <p:nvPicPr>
          <p:cNvPr id="7" name="Content Placeholder 6" descr="An organic corner shape">
            <a:extLst>
              <a:ext uri="{FF2B5EF4-FFF2-40B4-BE49-F238E27FC236}">
                <a16:creationId xmlns:a16="http://schemas.microsoft.com/office/drawing/2014/main" id="{1B964643-79AD-0B68-D325-002724BFD4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54380" y="4045225"/>
            <a:ext cx="2837619" cy="2837619"/>
          </a:xfrm>
        </p:spPr>
      </p:pic>
      <p:pic>
        <p:nvPicPr>
          <p:cNvPr id="9" name="Graphic 8" descr="Puzzle pieces with solid fill">
            <a:extLst>
              <a:ext uri="{FF2B5EF4-FFF2-40B4-BE49-F238E27FC236}">
                <a16:creationId xmlns:a16="http://schemas.microsoft.com/office/drawing/2014/main" id="{E661A669-C18D-5767-B93C-A3DC7637C98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07487" y="-1"/>
            <a:ext cx="2040835" cy="204083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26192ED-1887-4663-1D14-F107BFE17C32}"/>
              </a:ext>
            </a:extLst>
          </p:cNvPr>
          <p:cNvCxnSpPr>
            <a:cxnSpLocks/>
          </p:cNvCxnSpPr>
          <p:nvPr/>
        </p:nvCxnSpPr>
        <p:spPr>
          <a:xfrm>
            <a:off x="311085" y="1461154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D936229-0CA5-ED84-0FA7-9E0BE5DD157C}"/>
              </a:ext>
            </a:extLst>
          </p:cNvPr>
          <p:cNvSpPr txBox="1"/>
          <p:nvPr/>
        </p:nvSpPr>
        <p:spPr>
          <a:xfrm>
            <a:off x="492767" y="1619865"/>
            <a:ext cx="646788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o-RO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o-RO" sz="2200" dirty="0">
                <a:latin typeface="Calibri "/>
                <a:cs typeface="Times New Roman" panose="02020603050405020304" pitchFamily="18" charset="0"/>
              </a:rPr>
              <a:t>Seminarul va </a:t>
            </a:r>
            <a:r>
              <a:rPr lang="en-US" sz="2200" dirty="0" err="1">
                <a:latin typeface="Calibri "/>
                <a:cs typeface="Times New Roman" panose="02020603050405020304" pitchFamily="18" charset="0"/>
              </a:rPr>
              <a:t>prezenta</a:t>
            </a:r>
            <a:r>
              <a:rPr lang="ro-RO" sz="2200" dirty="0">
                <a:latin typeface="Calibri "/>
                <a:cs typeface="Times New Roman" panose="02020603050405020304" pitchFamily="18" charset="0"/>
              </a:rPr>
              <a:t> </a:t>
            </a:r>
            <a:r>
              <a:rPr lang="ro-RO" sz="2200" dirty="0">
                <a:solidFill>
                  <a:srgbClr val="C00000"/>
                </a:solidFill>
                <a:latin typeface="Calibri "/>
                <a:cs typeface="Times New Roman" panose="02020603050405020304" pitchFamily="18" charset="0"/>
              </a:rPr>
              <a:t>metodele și instrumentele </a:t>
            </a:r>
            <a:r>
              <a:rPr lang="ro-RO" sz="2200" dirty="0">
                <a:latin typeface="Calibri "/>
                <a:cs typeface="Times New Roman" panose="02020603050405020304" pitchFamily="18" charset="0"/>
              </a:rPr>
              <a:t>utilizate pentru </a:t>
            </a:r>
            <a:r>
              <a:rPr lang="ro-RO" sz="2200" dirty="0">
                <a:solidFill>
                  <a:srgbClr val="C00000"/>
                </a:solidFill>
                <a:latin typeface="Calibri "/>
                <a:cs typeface="Times New Roman" panose="02020603050405020304" pitchFamily="18" charset="0"/>
              </a:rPr>
              <a:t>identificarea și monitorizarea</a:t>
            </a:r>
            <a:r>
              <a:rPr lang="ro-RO" sz="2200" dirty="0">
                <a:latin typeface="Calibri "/>
                <a:cs typeface="Times New Roman" panose="02020603050405020304" pitchFamily="18" charset="0"/>
              </a:rPr>
              <a:t> substanțelor cu potențial toxic din mediu. </a:t>
            </a:r>
            <a:endParaRPr lang="en-US" sz="2200" dirty="0">
              <a:latin typeface="Calibri 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o-RO" sz="2200" dirty="0">
                <a:latin typeface="Calibri "/>
                <a:cs typeface="Times New Roman" panose="02020603050405020304" pitchFamily="18" charset="0"/>
              </a:rPr>
              <a:t>De asemenea, se va pune accent pe </a:t>
            </a:r>
            <a:r>
              <a:rPr lang="en-US" sz="2200" dirty="0" err="1">
                <a:solidFill>
                  <a:srgbClr val="C00000"/>
                </a:solidFill>
                <a:latin typeface="Calibri "/>
                <a:cs typeface="Times New Roman" panose="02020603050405020304" pitchFamily="18" charset="0"/>
              </a:rPr>
              <a:t>realizarea</a:t>
            </a:r>
            <a:r>
              <a:rPr lang="ro-RO" sz="2200" dirty="0">
                <a:solidFill>
                  <a:srgbClr val="C00000"/>
                </a:solidFill>
                <a:latin typeface="Calibri "/>
                <a:cs typeface="Times New Roman" panose="02020603050405020304" pitchFamily="18" charset="0"/>
              </a:rPr>
              <a:t> unor proiecte practice </a:t>
            </a:r>
            <a:r>
              <a:rPr lang="ro-RO" sz="2200" dirty="0">
                <a:latin typeface="Calibri "/>
                <a:cs typeface="Times New Roman" panose="02020603050405020304" pitchFamily="18" charset="0"/>
              </a:rPr>
              <a:t>pentru evaluarea impactului acestor substanțe asupra sănătății umane.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o-RO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4" descr="Mastering the Art of Project Management for Optimal Results">
            <a:extLst>
              <a:ext uri="{FF2B5EF4-FFF2-40B4-BE49-F238E27FC236}">
                <a16:creationId xmlns:a16="http://schemas.microsoft.com/office/drawing/2014/main" id="{5F60643B-A4F6-AA1E-A175-7B390B54C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5289" y="2398843"/>
            <a:ext cx="2823295" cy="267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8806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3659B-8AE5-69DB-E215-794874D84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Descrierea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cursului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BCCA97-8065-80C8-3C78-6787F1C06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386" y="2786717"/>
            <a:ext cx="5700608" cy="203962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200" dirty="0" err="1"/>
              <a:t>Cursul</a:t>
            </a:r>
            <a:r>
              <a:rPr lang="en-US" sz="2200" dirty="0"/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Medicină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ambientală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și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Ecologie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/>
              <a:t>își</a:t>
            </a:r>
            <a:r>
              <a:rPr lang="en-US" sz="2200" dirty="0"/>
              <a:t> </a:t>
            </a:r>
            <a:r>
              <a:rPr lang="en-US" sz="2200" dirty="0" err="1"/>
              <a:t>propune</a:t>
            </a:r>
            <a:r>
              <a:rPr lang="en-US" sz="2200" dirty="0"/>
              <a:t> </a:t>
            </a:r>
            <a:r>
              <a:rPr lang="en-US" sz="2200" dirty="0" err="1"/>
              <a:t>să</a:t>
            </a:r>
            <a:r>
              <a:rPr lang="en-US" sz="2200" dirty="0"/>
              <a:t> </a:t>
            </a:r>
            <a:r>
              <a:rPr lang="en-US" sz="2200" dirty="0" err="1"/>
              <a:t>ofere</a:t>
            </a:r>
            <a:r>
              <a:rPr lang="en-US" sz="2200" dirty="0"/>
              <a:t> </a:t>
            </a:r>
            <a:r>
              <a:rPr lang="en-US" sz="2200" dirty="0" err="1"/>
              <a:t>studenților</a:t>
            </a:r>
            <a:r>
              <a:rPr lang="en-US" sz="2200" dirty="0"/>
              <a:t> o </a:t>
            </a:r>
            <a:r>
              <a:rPr lang="en-US" sz="2200" dirty="0" err="1">
                <a:solidFill>
                  <a:srgbClr val="C00000"/>
                </a:solidFill>
              </a:rPr>
              <a:t>perspectivă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modernă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și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interdisciplinară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/>
              <a:t>asupra</a:t>
            </a:r>
            <a:r>
              <a:rPr lang="en-US" sz="2200" dirty="0"/>
              <a:t> </a:t>
            </a:r>
            <a:r>
              <a:rPr lang="en-US" sz="2200" dirty="0" err="1"/>
              <a:t>relației</a:t>
            </a:r>
            <a:r>
              <a:rPr lang="en-US" sz="2200" dirty="0"/>
              <a:t> </a:t>
            </a:r>
            <a:r>
              <a:rPr lang="en-US" sz="2200" dirty="0" err="1"/>
              <a:t>dintre</a:t>
            </a:r>
            <a:r>
              <a:rPr lang="en-US" sz="2200" dirty="0"/>
              <a:t> </a:t>
            </a:r>
            <a:r>
              <a:rPr lang="en-US" sz="2200" dirty="0" err="1">
                <a:solidFill>
                  <a:srgbClr val="C00000"/>
                </a:solidFill>
              </a:rPr>
              <a:t>mediu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și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sănătatea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umană</a:t>
            </a:r>
            <a:r>
              <a:rPr lang="en-US" sz="2200" dirty="0">
                <a:solidFill>
                  <a:srgbClr val="C00000"/>
                </a:solidFill>
              </a:rPr>
              <a:t>,</a:t>
            </a:r>
            <a:r>
              <a:rPr lang="en-US" sz="2200" dirty="0"/>
              <a:t> </a:t>
            </a:r>
            <a:r>
              <a:rPr lang="en-US" sz="2200" dirty="0" err="1"/>
              <a:t>evidențiind</a:t>
            </a:r>
            <a:r>
              <a:rPr lang="en-US" sz="2200" dirty="0"/>
              <a:t> </a:t>
            </a:r>
            <a:r>
              <a:rPr lang="en-US" sz="2200" dirty="0" err="1"/>
              <a:t>modul</a:t>
            </a:r>
            <a:r>
              <a:rPr lang="en-US" sz="2200" dirty="0"/>
              <a:t> </a:t>
            </a:r>
            <a:r>
              <a:rPr lang="en-US" sz="2200" dirty="0" err="1"/>
              <a:t>în</a:t>
            </a:r>
            <a:r>
              <a:rPr lang="en-US" sz="2200" dirty="0"/>
              <a:t> care </a:t>
            </a:r>
            <a:r>
              <a:rPr lang="en-US" sz="2200" dirty="0" err="1"/>
              <a:t>factorii</a:t>
            </a:r>
            <a:r>
              <a:rPr lang="en-US" sz="2200" dirty="0"/>
              <a:t> de </a:t>
            </a:r>
            <a:r>
              <a:rPr lang="en-US" sz="2200" dirty="0" err="1"/>
              <a:t>mediu</a:t>
            </a:r>
            <a:r>
              <a:rPr lang="en-US" sz="2200" dirty="0"/>
              <a:t> </a:t>
            </a:r>
            <a:r>
              <a:rPr lang="en-US" sz="2200" dirty="0" err="1"/>
              <a:t>influențează</a:t>
            </a:r>
            <a:r>
              <a:rPr lang="en-US" sz="2200" dirty="0"/>
              <a:t> </a:t>
            </a:r>
            <a:r>
              <a:rPr lang="en-US" sz="2200" dirty="0" err="1">
                <a:solidFill>
                  <a:srgbClr val="C00000"/>
                </a:solidFill>
              </a:rPr>
              <a:t>apariția</a:t>
            </a:r>
            <a:r>
              <a:rPr lang="en-US" sz="2200" dirty="0">
                <a:solidFill>
                  <a:srgbClr val="C00000"/>
                </a:solidFill>
              </a:rPr>
              <a:t>, </a:t>
            </a:r>
            <a:r>
              <a:rPr lang="en-US" sz="2200" dirty="0" err="1">
                <a:solidFill>
                  <a:srgbClr val="C00000"/>
                </a:solidFill>
              </a:rPr>
              <a:t>evoluția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și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prevenția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bolilor</a:t>
            </a:r>
            <a:r>
              <a:rPr lang="en-US" sz="2200" dirty="0"/>
              <a:t>.</a:t>
            </a:r>
            <a:endParaRPr lang="ro-RO" sz="2200" dirty="0"/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93430B95-DA84-5742-9A33-CEAC4810D9E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54380" y="4045225"/>
            <a:ext cx="2837619" cy="283761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A398BCF-192B-3832-4C5E-AE1522D56BEB}"/>
              </a:ext>
            </a:extLst>
          </p:cNvPr>
          <p:cNvCxnSpPr>
            <a:cxnSpLocks/>
          </p:cNvCxnSpPr>
          <p:nvPr/>
        </p:nvCxnSpPr>
        <p:spPr>
          <a:xfrm>
            <a:off x="311085" y="1461154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47F5B775-AF31-671E-6B58-3178A4FE75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320" t="29223" r="62326" b="14560"/>
          <a:stretch>
            <a:fillRect/>
          </a:stretch>
        </p:blipFill>
        <p:spPr>
          <a:xfrm rot="16200004">
            <a:off x="2803450" y="3653439"/>
            <a:ext cx="489094" cy="609599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Graphic 6" descr="Puzzle pieces with solid fill">
            <a:extLst>
              <a:ext uri="{FF2B5EF4-FFF2-40B4-BE49-F238E27FC236}">
                <a16:creationId xmlns:a16="http://schemas.microsoft.com/office/drawing/2014/main" id="{613FFD5B-50A7-C64D-BB0F-5D97A6F9F9F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07487" y="-1"/>
            <a:ext cx="2040835" cy="2040835"/>
          </a:xfrm>
          <a:prstGeom prst="rect">
            <a:avLst/>
          </a:prstGeom>
        </p:spPr>
      </p:pic>
      <p:pic>
        <p:nvPicPr>
          <p:cNvPr id="8194" name="Picture 2" descr="2,826,300+ Environmental Medicine Stock Photos, Pictures &amp; Royalty-Free  Images - iStock | Environmental toxins">
            <a:extLst>
              <a:ext uri="{FF2B5EF4-FFF2-40B4-BE49-F238E27FC236}">
                <a16:creationId xmlns:a16="http://schemas.microsoft.com/office/drawing/2014/main" id="{204B151E-EE57-C1DC-1F6B-CB0F904029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004" y="2329654"/>
            <a:ext cx="4430618" cy="295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161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A2A19-8313-C8F0-98F6-0D69E3AE1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B7C17-CFB4-C571-32AD-96EE5A441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Descrierea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cursului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44BDC8-D507-125E-4C87-A4AC122D8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386" y="2786717"/>
            <a:ext cx="5700608" cy="203962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200" dirty="0" err="1"/>
              <a:t>Mediul</a:t>
            </a:r>
            <a:r>
              <a:rPr lang="en-US" sz="2200" dirty="0"/>
              <a:t> </a:t>
            </a:r>
            <a:r>
              <a:rPr lang="en-US" sz="2200" dirty="0" err="1"/>
              <a:t>înconjurător</a:t>
            </a:r>
            <a:r>
              <a:rPr lang="en-US" sz="2200" dirty="0"/>
              <a:t> a </a:t>
            </a:r>
            <a:r>
              <a:rPr lang="en-US" sz="2200" dirty="0" err="1"/>
              <a:t>jucat</a:t>
            </a:r>
            <a:r>
              <a:rPr lang="en-US" sz="2200" dirty="0"/>
              <a:t> </a:t>
            </a:r>
            <a:r>
              <a:rPr lang="en-US" sz="2200" dirty="0" err="1"/>
              <a:t>mereu</a:t>
            </a:r>
            <a:r>
              <a:rPr lang="en-US" sz="2200" dirty="0"/>
              <a:t> un </a:t>
            </a:r>
            <a:r>
              <a:rPr lang="en-US" sz="2200" b="1" dirty="0" err="1">
                <a:solidFill>
                  <a:srgbClr val="C00000"/>
                </a:solidFill>
              </a:rPr>
              <a:t>rol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esențial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în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modelarea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ființei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umane</a:t>
            </a:r>
            <a:r>
              <a:rPr lang="en-US" sz="2200" dirty="0"/>
              <a:t>, </a:t>
            </a:r>
            <a:r>
              <a:rPr lang="en-US" sz="2200" dirty="0" err="1"/>
              <a:t>influențând</a:t>
            </a:r>
            <a:r>
              <a:rPr lang="en-US" sz="2200" dirty="0"/>
              <a:t> </a:t>
            </a:r>
            <a:r>
              <a:rPr lang="en-US" sz="2200" dirty="0" err="1"/>
              <a:t>procesele</a:t>
            </a:r>
            <a:r>
              <a:rPr lang="en-US" sz="2200" dirty="0"/>
              <a:t> de </a:t>
            </a:r>
            <a:r>
              <a:rPr lang="en-US" sz="2200" b="1" dirty="0" err="1">
                <a:solidFill>
                  <a:srgbClr val="C00000"/>
                </a:solidFill>
              </a:rPr>
              <a:t>dezvoltare</a:t>
            </a:r>
            <a:r>
              <a:rPr lang="en-US" sz="2200" b="1" dirty="0">
                <a:solidFill>
                  <a:srgbClr val="C00000"/>
                </a:solidFill>
              </a:rPr>
              <a:t>, </a:t>
            </a:r>
            <a:r>
              <a:rPr lang="en-US" sz="2200" b="1" dirty="0" err="1">
                <a:solidFill>
                  <a:srgbClr val="C00000"/>
                </a:solidFill>
              </a:rPr>
              <a:t>adaptare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și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reziliență</a:t>
            </a:r>
            <a:r>
              <a:rPr lang="en-US" sz="2200" b="1" dirty="0">
                <a:solidFill>
                  <a:srgbClr val="C00000"/>
                </a:solidFill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dirty="0" err="1"/>
              <a:t>Interacțiunea</a:t>
            </a:r>
            <a:r>
              <a:rPr lang="en-US" sz="2200" dirty="0"/>
              <a:t> </a:t>
            </a:r>
            <a:r>
              <a:rPr lang="en-US" sz="2200" dirty="0" err="1"/>
              <a:t>continuă</a:t>
            </a:r>
            <a:r>
              <a:rPr lang="en-US" sz="2200" dirty="0"/>
              <a:t> </a:t>
            </a:r>
            <a:r>
              <a:rPr lang="en-US" sz="2200" dirty="0" err="1"/>
              <a:t>dintre</a:t>
            </a:r>
            <a:r>
              <a:rPr lang="en-US" sz="2200" dirty="0"/>
              <a:t> organism </a:t>
            </a:r>
            <a:r>
              <a:rPr lang="en-US" sz="2200" dirty="0" err="1"/>
              <a:t>și</a:t>
            </a:r>
            <a:r>
              <a:rPr lang="en-US" sz="2200" dirty="0"/>
              <a:t> </a:t>
            </a:r>
            <a:r>
              <a:rPr lang="en-US" sz="2200" dirty="0" err="1"/>
              <a:t>mediul</a:t>
            </a:r>
            <a:r>
              <a:rPr lang="en-US" sz="2200" dirty="0"/>
              <a:t> </a:t>
            </a:r>
            <a:r>
              <a:rPr lang="en-US" sz="2200" dirty="0" err="1"/>
              <a:t>înconjurător</a:t>
            </a:r>
            <a:r>
              <a:rPr lang="en-US" sz="2200" dirty="0"/>
              <a:t> </a:t>
            </a:r>
            <a:r>
              <a:rPr lang="en-US" sz="2200" dirty="0" err="1"/>
              <a:t>subliniază</a:t>
            </a:r>
            <a:r>
              <a:rPr lang="en-US" sz="2200" dirty="0"/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necesitatea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integrării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conceptelor</a:t>
            </a:r>
            <a:r>
              <a:rPr lang="en-US" sz="2200" b="1" dirty="0">
                <a:solidFill>
                  <a:srgbClr val="C00000"/>
                </a:solidFill>
              </a:rPr>
              <a:t> de </a:t>
            </a:r>
            <a:r>
              <a:rPr lang="en-US" sz="2200" b="1" dirty="0" err="1">
                <a:solidFill>
                  <a:srgbClr val="C00000"/>
                </a:solidFill>
              </a:rPr>
              <a:t>mediu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dirty="0" err="1"/>
              <a:t>în</a:t>
            </a:r>
            <a:r>
              <a:rPr lang="en-US" sz="2200" dirty="0"/>
              <a:t> </a:t>
            </a:r>
            <a:r>
              <a:rPr lang="en-US" sz="2200" dirty="0" err="1"/>
              <a:t>știința</a:t>
            </a:r>
            <a:r>
              <a:rPr lang="en-US" sz="2200" dirty="0"/>
              <a:t> </a:t>
            </a:r>
            <a:r>
              <a:rPr lang="en-US" sz="2200" dirty="0" err="1"/>
              <a:t>medicală</a:t>
            </a:r>
            <a:r>
              <a:rPr lang="en-US" sz="2200" dirty="0"/>
              <a:t>. </a:t>
            </a: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9AEEDF84-E82F-D13B-44FE-3E9CA3751B6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54380" y="4045225"/>
            <a:ext cx="2837619" cy="283761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F1FA43D-EC95-5C99-FC82-061A7DDB91F6}"/>
              </a:ext>
            </a:extLst>
          </p:cNvPr>
          <p:cNvCxnSpPr>
            <a:cxnSpLocks/>
          </p:cNvCxnSpPr>
          <p:nvPr/>
        </p:nvCxnSpPr>
        <p:spPr>
          <a:xfrm>
            <a:off x="311085" y="1461154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818711E-8034-68B9-C990-FC36BBCA556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320" t="29223" r="62326" b="14560"/>
          <a:stretch>
            <a:fillRect/>
          </a:stretch>
        </p:blipFill>
        <p:spPr>
          <a:xfrm rot="16200004">
            <a:off x="2803450" y="3653439"/>
            <a:ext cx="489094" cy="609599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Graphic 6" descr="Puzzle pieces with solid fill">
            <a:extLst>
              <a:ext uri="{FF2B5EF4-FFF2-40B4-BE49-F238E27FC236}">
                <a16:creationId xmlns:a16="http://schemas.microsoft.com/office/drawing/2014/main" id="{DE2246B7-2BB5-05F1-A1F0-687113B4CB7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07487" y="-1"/>
            <a:ext cx="2040835" cy="2040835"/>
          </a:xfrm>
          <a:prstGeom prst="rect">
            <a:avLst/>
          </a:prstGeom>
        </p:spPr>
      </p:pic>
      <p:pic>
        <p:nvPicPr>
          <p:cNvPr id="8" name="Picture 7" descr="Image result for l'homme a la montagne">
            <a:extLst>
              <a:ext uri="{FF2B5EF4-FFF2-40B4-BE49-F238E27FC236}">
                <a16:creationId xmlns:a16="http://schemas.microsoft.com/office/drawing/2014/main" id="{BBA91214-DD1C-10AB-1D60-EF03B8D8BBC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716603" y="1867812"/>
            <a:ext cx="3215469" cy="2216148"/>
          </a:xfrm>
          <a:prstGeom prst="rect">
            <a:avLst/>
          </a:prstGeom>
          <a:noFill/>
          <a:ln cap="flat">
            <a:noFill/>
          </a:ln>
          <a:scene3d>
            <a:camera prst="perspectiveRight"/>
            <a:lightRig rig="threePt" dir="t"/>
          </a:scene3d>
        </p:spPr>
      </p:pic>
      <p:pic>
        <p:nvPicPr>
          <p:cNvPr id="9" name="Picture 7" descr="Image result for l'homme a la ville">
            <a:extLst>
              <a:ext uri="{FF2B5EF4-FFF2-40B4-BE49-F238E27FC236}">
                <a16:creationId xmlns:a16="http://schemas.microsoft.com/office/drawing/2014/main" id="{07A213BF-A16A-077F-86B9-04B63B346CB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716603" y="4378463"/>
            <a:ext cx="3215469" cy="2147102"/>
          </a:xfrm>
          <a:prstGeom prst="rect">
            <a:avLst/>
          </a:prstGeom>
          <a:noFill/>
          <a:ln cap="flat">
            <a:noFill/>
          </a:ln>
          <a:scene3d>
            <a:camera prst="perspectiveRight"/>
            <a:lightRig rig="threePt" dir="t"/>
          </a:scene3d>
        </p:spPr>
      </p:pic>
      <p:sp>
        <p:nvSpPr>
          <p:cNvPr id="10" name="Flowchart: Data 9">
            <a:extLst>
              <a:ext uri="{FF2B5EF4-FFF2-40B4-BE49-F238E27FC236}">
                <a16:creationId xmlns:a16="http://schemas.microsoft.com/office/drawing/2014/main" id="{5E037F68-E23E-F22B-8981-4A2993891472}"/>
              </a:ext>
            </a:extLst>
          </p:cNvPr>
          <p:cNvSpPr/>
          <p:nvPr/>
        </p:nvSpPr>
        <p:spPr>
          <a:xfrm>
            <a:off x="7946796" y="3546083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Data 10">
            <a:extLst>
              <a:ext uri="{FF2B5EF4-FFF2-40B4-BE49-F238E27FC236}">
                <a16:creationId xmlns:a16="http://schemas.microsoft.com/office/drawing/2014/main" id="{69BFC31D-210D-2398-4E52-F0B71CC9CF2E}"/>
              </a:ext>
            </a:extLst>
          </p:cNvPr>
          <p:cNvSpPr/>
          <p:nvPr/>
        </p:nvSpPr>
        <p:spPr>
          <a:xfrm>
            <a:off x="8980641" y="3623183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Data 11">
            <a:extLst>
              <a:ext uri="{FF2B5EF4-FFF2-40B4-BE49-F238E27FC236}">
                <a16:creationId xmlns:a16="http://schemas.microsoft.com/office/drawing/2014/main" id="{FA79F790-7B04-ED9D-AC84-3E99D9F8A2A4}"/>
              </a:ext>
            </a:extLst>
          </p:cNvPr>
          <p:cNvSpPr/>
          <p:nvPr/>
        </p:nvSpPr>
        <p:spPr>
          <a:xfrm>
            <a:off x="9423024" y="3475931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Data 12">
            <a:extLst>
              <a:ext uri="{FF2B5EF4-FFF2-40B4-BE49-F238E27FC236}">
                <a16:creationId xmlns:a16="http://schemas.microsoft.com/office/drawing/2014/main" id="{24D28508-D045-AA40-D5DA-2B1548DA737C}"/>
              </a:ext>
            </a:extLst>
          </p:cNvPr>
          <p:cNvSpPr/>
          <p:nvPr/>
        </p:nvSpPr>
        <p:spPr>
          <a:xfrm>
            <a:off x="9886508" y="3790254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Data 13">
            <a:extLst>
              <a:ext uri="{FF2B5EF4-FFF2-40B4-BE49-F238E27FC236}">
                <a16:creationId xmlns:a16="http://schemas.microsoft.com/office/drawing/2014/main" id="{09DCCB0E-0113-A150-89CF-5CA84E763D3E}"/>
              </a:ext>
            </a:extLst>
          </p:cNvPr>
          <p:cNvSpPr/>
          <p:nvPr/>
        </p:nvSpPr>
        <p:spPr>
          <a:xfrm>
            <a:off x="8517157" y="3802499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Data 14">
            <a:extLst>
              <a:ext uri="{FF2B5EF4-FFF2-40B4-BE49-F238E27FC236}">
                <a16:creationId xmlns:a16="http://schemas.microsoft.com/office/drawing/2014/main" id="{3F4CAA20-99EB-2E70-F9B8-53829CEB6D59}"/>
              </a:ext>
            </a:extLst>
          </p:cNvPr>
          <p:cNvSpPr/>
          <p:nvPr/>
        </p:nvSpPr>
        <p:spPr>
          <a:xfrm>
            <a:off x="10409290" y="3359118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2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B9BD03-7A08-2AAB-113E-E40212A9C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671D7-3877-526D-3EA6-B2BBC46FF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Descrierea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cursului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60E020-2627-E9C6-C922-70DAD6F710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085" y="2202944"/>
            <a:ext cx="6225902" cy="3741683"/>
          </a:xfrm>
        </p:spPr>
        <p:txBody>
          <a:bodyPr>
            <a:normAutofit/>
          </a:bodyPr>
          <a:lstStyle/>
          <a:p>
            <a:endParaRPr lang="ro-RO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en-US" sz="2200" dirty="0" err="1"/>
              <a:t>Pornind</a:t>
            </a:r>
            <a:r>
              <a:rPr lang="en-US" sz="2200" dirty="0"/>
              <a:t> de la </a:t>
            </a:r>
            <a:r>
              <a:rPr lang="en-US" sz="2200" dirty="0" err="1"/>
              <a:t>noțiuni</a:t>
            </a:r>
            <a:r>
              <a:rPr lang="en-US" sz="2200" dirty="0"/>
              <a:t> generale de </a:t>
            </a:r>
            <a:r>
              <a:rPr lang="en-US" sz="2200" dirty="0" err="1"/>
              <a:t>ecologie</a:t>
            </a:r>
            <a:r>
              <a:rPr lang="en-US" sz="2200" dirty="0"/>
              <a:t> </a:t>
            </a:r>
            <a:r>
              <a:rPr lang="en-US" sz="2200" dirty="0" err="1"/>
              <a:t>și</a:t>
            </a:r>
            <a:r>
              <a:rPr lang="en-US" sz="2200" dirty="0"/>
              <a:t> </a:t>
            </a:r>
            <a:r>
              <a:rPr lang="en-US" sz="2200" dirty="0" err="1"/>
              <a:t>sănătate</a:t>
            </a:r>
            <a:r>
              <a:rPr lang="en-US" sz="2200" dirty="0"/>
              <a:t> </a:t>
            </a:r>
            <a:r>
              <a:rPr lang="en-US" sz="2200" dirty="0" err="1"/>
              <a:t>publică</a:t>
            </a:r>
            <a:r>
              <a:rPr lang="en-US" sz="2200" dirty="0"/>
              <a:t>, </a:t>
            </a:r>
            <a:r>
              <a:rPr lang="en-US" sz="2200" dirty="0" err="1"/>
              <a:t>cursul</a:t>
            </a:r>
            <a:r>
              <a:rPr lang="en-US" sz="2200" dirty="0"/>
              <a:t> </a:t>
            </a:r>
            <a:r>
              <a:rPr lang="en-US" sz="2200" dirty="0" err="1"/>
              <a:t>extinde</a:t>
            </a:r>
            <a:r>
              <a:rPr lang="en-US" sz="2200" dirty="0"/>
              <a:t> </a:t>
            </a:r>
            <a:r>
              <a:rPr lang="en-US" sz="2200" dirty="0" err="1"/>
              <a:t>înțelegerea</a:t>
            </a:r>
            <a:r>
              <a:rPr lang="en-US" sz="2200" dirty="0"/>
              <a:t> </a:t>
            </a:r>
            <a:r>
              <a:rPr lang="en-US" sz="2200" dirty="0" err="1"/>
              <a:t>acestora</a:t>
            </a:r>
            <a:r>
              <a:rPr lang="en-US" sz="2200" dirty="0"/>
              <a:t> </a:t>
            </a:r>
            <a:r>
              <a:rPr lang="en-US" sz="2200" dirty="0" err="1"/>
              <a:t>prin</a:t>
            </a:r>
            <a:r>
              <a:rPr lang="en-US" sz="2200" dirty="0"/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integrarea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conceptelor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actuale</a:t>
            </a:r>
            <a:r>
              <a:rPr lang="en-US" sz="2200" b="1" dirty="0">
                <a:solidFill>
                  <a:srgbClr val="C00000"/>
                </a:solidFill>
              </a:rPr>
              <a:t> din </a:t>
            </a:r>
            <a:r>
              <a:rPr lang="en-US" sz="2200" b="1" dirty="0" err="1">
                <a:solidFill>
                  <a:srgbClr val="C00000"/>
                </a:solidFill>
              </a:rPr>
              <a:t>toxicologie</a:t>
            </a:r>
            <a:r>
              <a:rPr lang="en-US" sz="2200" dirty="0"/>
              <a:t>, </a:t>
            </a:r>
            <a:r>
              <a:rPr lang="en-US" sz="2200" b="1" dirty="0" err="1">
                <a:solidFill>
                  <a:srgbClr val="C00000"/>
                </a:solidFill>
              </a:rPr>
              <a:t>poluare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ambientală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dirty="0" err="1"/>
              <a:t>și</a:t>
            </a:r>
            <a:r>
              <a:rPr lang="en-US" sz="2200" dirty="0"/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medicina</a:t>
            </a:r>
            <a:r>
              <a:rPr lang="en-US" sz="2200" b="1" dirty="0">
                <a:solidFill>
                  <a:srgbClr val="C00000"/>
                </a:solidFill>
              </a:rPr>
              <a:t> </a:t>
            </a:r>
            <a:r>
              <a:rPr lang="en-US" sz="2200" b="1" dirty="0" err="1">
                <a:solidFill>
                  <a:srgbClr val="C00000"/>
                </a:solidFill>
              </a:rPr>
              <a:t>preventivă</a:t>
            </a:r>
            <a:r>
              <a:rPr lang="en-US" sz="2200" b="1" dirty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2CA61BCC-BDB4-795D-5CF3-458D7C86239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54380" y="4045225"/>
            <a:ext cx="2837619" cy="283761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DDC1F2C-7FB9-DD00-8062-A4270AF42206}"/>
              </a:ext>
            </a:extLst>
          </p:cNvPr>
          <p:cNvCxnSpPr>
            <a:cxnSpLocks/>
          </p:cNvCxnSpPr>
          <p:nvPr/>
        </p:nvCxnSpPr>
        <p:spPr>
          <a:xfrm>
            <a:off x="311085" y="1461154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8E1C6D0E-97B4-0397-0262-45D59DBD630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320" t="29223" r="62326" b="14560"/>
          <a:stretch>
            <a:fillRect/>
          </a:stretch>
        </p:blipFill>
        <p:spPr>
          <a:xfrm rot="16200004">
            <a:off x="2803450" y="3653439"/>
            <a:ext cx="489094" cy="609599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Graphic 6" descr="Puzzle pieces with solid fill">
            <a:extLst>
              <a:ext uri="{FF2B5EF4-FFF2-40B4-BE49-F238E27FC236}">
                <a16:creationId xmlns:a16="http://schemas.microsoft.com/office/drawing/2014/main" id="{77B75B2C-EC75-D662-8E1A-6C68BC4895B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07487" y="-1"/>
            <a:ext cx="2040835" cy="2040835"/>
          </a:xfrm>
          <a:prstGeom prst="rect">
            <a:avLst/>
          </a:prstGeom>
        </p:spPr>
      </p:pic>
      <p:pic>
        <p:nvPicPr>
          <p:cNvPr id="8" name="Picture 2" descr="Stream JOE SANE &amp; FNCH - Chemical Revolution by 𝙅𝙊𝙀 𝙎𝘼𝙉𝙀 | Listen  online for free on SoundCloud">
            <a:extLst>
              <a:ext uri="{FF2B5EF4-FFF2-40B4-BE49-F238E27FC236}">
                <a16:creationId xmlns:a16="http://schemas.microsoft.com/office/drawing/2014/main" id="{42D11924-FAC4-B044-10F5-6572251D20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39"/>
          <a:stretch/>
        </p:blipFill>
        <p:spPr bwMode="auto">
          <a:xfrm>
            <a:off x="6810625" y="3362820"/>
            <a:ext cx="2270117" cy="185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hemical reactions">
            <a:extLst>
              <a:ext uri="{FF2B5EF4-FFF2-40B4-BE49-F238E27FC236}">
                <a16:creationId xmlns:a16="http://schemas.microsoft.com/office/drawing/2014/main" id="{9AA6E184-2D5D-D6BD-485D-98A685850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2923" y="1824715"/>
            <a:ext cx="2632503" cy="1398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omputer system predicts products of chemical reactions | MIT News |  Massachusetts Institute of Technology">
            <a:extLst>
              <a:ext uri="{FF2B5EF4-FFF2-40B4-BE49-F238E27FC236}">
                <a16:creationId xmlns:a16="http://schemas.microsoft.com/office/drawing/2014/main" id="{449C837C-C910-9178-E178-0E73B7119C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273" y="4733191"/>
            <a:ext cx="2192527" cy="146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04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2F204-75D9-01C5-7EF6-F6DCE29CC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Descrierea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cursului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A248CA-349F-E37B-7024-59786869F9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188" y="2356697"/>
            <a:ext cx="6292174" cy="343417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200" dirty="0"/>
              <a:t>Pe </a:t>
            </a:r>
            <a:r>
              <a:rPr lang="en-US" sz="2200" dirty="0" err="1"/>
              <a:t>parcursul</a:t>
            </a:r>
            <a:r>
              <a:rPr lang="en-US" sz="2200" dirty="0"/>
              <a:t> </a:t>
            </a:r>
            <a:r>
              <a:rPr lang="en-US" sz="2200" dirty="0" err="1"/>
              <a:t>cursului</a:t>
            </a:r>
            <a:r>
              <a:rPr lang="en-US" sz="2200" dirty="0"/>
              <a:t>, </a:t>
            </a:r>
            <a:r>
              <a:rPr lang="en-US" sz="2200" dirty="0" err="1"/>
              <a:t>studenții</a:t>
            </a:r>
            <a:r>
              <a:rPr lang="en-US" sz="2200" dirty="0"/>
              <a:t> </a:t>
            </a:r>
            <a:r>
              <a:rPr lang="en-US" sz="2200" dirty="0" err="1"/>
              <a:t>vor</a:t>
            </a:r>
            <a:r>
              <a:rPr lang="en-US" sz="2200" dirty="0"/>
              <a:t> </a:t>
            </a:r>
            <a:r>
              <a:rPr lang="en-US" sz="2200" dirty="0" err="1"/>
              <a:t>descoperi</a:t>
            </a:r>
            <a:r>
              <a:rPr lang="en-US" sz="2200" dirty="0"/>
              <a:t> </a:t>
            </a:r>
            <a:r>
              <a:rPr lang="en-US" sz="2200" dirty="0" err="1">
                <a:solidFill>
                  <a:srgbClr val="C00000"/>
                </a:solidFill>
              </a:rPr>
              <a:t>impactul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poluării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aerului</a:t>
            </a:r>
            <a:r>
              <a:rPr lang="en-US" sz="2200" dirty="0">
                <a:solidFill>
                  <a:srgbClr val="C00000"/>
                </a:solidFill>
              </a:rPr>
              <a:t>, </a:t>
            </a:r>
            <a:r>
              <a:rPr lang="en-US" sz="2200" dirty="0" err="1">
                <a:solidFill>
                  <a:srgbClr val="C00000"/>
                </a:solidFill>
              </a:rPr>
              <a:t>apei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și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solului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/>
              <a:t>asupra</a:t>
            </a:r>
            <a:r>
              <a:rPr lang="en-US" sz="2200" dirty="0"/>
              <a:t> </a:t>
            </a:r>
            <a:r>
              <a:rPr lang="en-US" sz="2200" dirty="0" err="1"/>
              <a:t>organismului</a:t>
            </a:r>
            <a:r>
              <a:rPr lang="en-US" sz="2200" dirty="0"/>
              <a:t> </a:t>
            </a:r>
            <a:r>
              <a:rPr lang="en-US" sz="2200" dirty="0" err="1"/>
              <a:t>uman</a:t>
            </a:r>
            <a:r>
              <a:rPr lang="en-US" sz="2200" dirty="0"/>
              <a:t>, </a:t>
            </a:r>
            <a:r>
              <a:rPr lang="en-US" sz="2200" dirty="0" err="1"/>
              <a:t>efectele</a:t>
            </a:r>
            <a:r>
              <a:rPr lang="en-US" sz="2200" dirty="0"/>
              <a:t> </a:t>
            </a:r>
            <a:r>
              <a:rPr lang="en-US" sz="2200" dirty="0" err="1">
                <a:solidFill>
                  <a:srgbClr val="C00000"/>
                </a:solidFill>
              </a:rPr>
              <a:t>expunerii</a:t>
            </a:r>
            <a:r>
              <a:rPr lang="en-US" sz="2200" dirty="0">
                <a:solidFill>
                  <a:srgbClr val="C00000"/>
                </a:solidFill>
              </a:rPr>
              <a:t> la </a:t>
            </a:r>
            <a:r>
              <a:rPr lang="en-US" sz="2200" dirty="0" err="1">
                <a:solidFill>
                  <a:srgbClr val="C00000"/>
                </a:solidFill>
              </a:rPr>
              <a:t>substanțe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chimice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toxice</a:t>
            </a:r>
            <a:r>
              <a:rPr lang="en-US" sz="2200" dirty="0">
                <a:solidFill>
                  <a:srgbClr val="C00000"/>
                </a:solidFill>
              </a:rPr>
              <a:t>, </a:t>
            </a:r>
            <a:r>
              <a:rPr lang="en-US" sz="2200" dirty="0" err="1">
                <a:solidFill>
                  <a:srgbClr val="C00000"/>
                </a:solidFill>
              </a:rPr>
              <a:t>metale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grele</a:t>
            </a:r>
            <a:r>
              <a:rPr lang="en-US" sz="2200" dirty="0">
                <a:solidFill>
                  <a:srgbClr val="C00000"/>
                </a:solidFill>
              </a:rPr>
              <a:t>, pesticide, </a:t>
            </a:r>
            <a:r>
              <a:rPr lang="en-US" sz="2200" dirty="0" err="1">
                <a:solidFill>
                  <a:srgbClr val="C00000"/>
                </a:solidFill>
              </a:rPr>
              <a:t>microplastice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/>
              <a:t>și</a:t>
            </a:r>
            <a:r>
              <a:rPr lang="en-US" sz="2200" dirty="0"/>
              <a:t> </a:t>
            </a:r>
            <a:r>
              <a:rPr lang="en-US" sz="2200" dirty="0" err="1"/>
              <a:t>alți</a:t>
            </a:r>
            <a:r>
              <a:rPr lang="en-US" sz="2200" dirty="0"/>
              <a:t> </a:t>
            </a:r>
            <a:r>
              <a:rPr lang="en-US" sz="2200" dirty="0" err="1">
                <a:solidFill>
                  <a:srgbClr val="C00000"/>
                </a:solidFill>
              </a:rPr>
              <a:t>contaminanți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emergenți</a:t>
            </a:r>
            <a:r>
              <a:rPr lang="en-US" sz="2200" dirty="0"/>
              <a:t>, precum </a:t>
            </a:r>
            <a:r>
              <a:rPr lang="en-US" sz="2200" dirty="0" err="1"/>
              <a:t>și</a:t>
            </a:r>
            <a:r>
              <a:rPr lang="en-US" sz="2200" dirty="0"/>
              <a:t> </a:t>
            </a:r>
            <a:r>
              <a:rPr lang="en-US" sz="2200" dirty="0" err="1">
                <a:solidFill>
                  <a:srgbClr val="C00000"/>
                </a:solidFill>
              </a:rPr>
              <a:t>rolul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schimbărilor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climatice</a:t>
            </a:r>
            <a:r>
              <a:rPr lang="en-US" sz="2200" dirty="0"/>
              <a:t> </a:t>
            </a:r>
            <a:r>
              <a:rPr lang="en-US" sz="2200" dirty="0" err="1"/>
              <a:t>asupra</a:t>
            </a:r>
            <a:r>
              <a:rPr lang="en-US" sz="2200" dirty="0"/>
              <a:t> </a:t>
            </a:r>
            <a:r>
              <a:rPr lang="en-US" sz="2200" dirty="0" err="1"/>
              <a:t>sănătății</a:t>
            </a:r>
            <a:r>
              <a:rPr lang="en-US" sz="2200" dirty="0"/>
              <a:t> </a:t>
            </a:r>
            <a:r>
              <a:rPr lang="en-US" sz="2200" dirty="0" err="1"/>
              <a:t>populației</a:t>
            </a:r>
            <a:r>
              <a:rPr lang="en-US" sz="2200" dirty="0"/>
              <a:t>. </a:t>
            </a:r>
            <a:endParaRPr lang="ro-RO" sz="2200" dirty="0"/>
          </a:p>
          <a:p>
            <a:endParaRPr lang="ro-RO" dirty="0"/>
          </a:p>
        </p:txBody>
      </p:sp>
      <p:pic>
        <p:nvPicPr>
          <p:cNvPr id="6" name="Content Placeholder 6" descr="An organic corner shape">
            <a:extLst>
              <a:ext uri="{FF2B5EF4-FFF2-40B4-BE49-F238E27FC236}">
                <a16:creationId xmlns:a16="http://schemas.microsoft.com/office/drawing/2014/main" id="{96B5A554-A801-7271-3591-EDBE734757D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54380" y="4045225"/>
            <a:ext cx="2837619" cy="283761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E5E7C9E-C989-4A2D-B388-857DED35E6EA}"/>
              </a:ext>
            </a:extLst>
          </p:cNvPr>
          <p:cNvCxnSpPr>
            <a:cxnSpLocks/>
          </p:cNvCxnSpPr>
          <p:nvPr/>
        </p:nvCxnSpPr>
        <p:spPr>
          <a:xfrm>
            <a:off x="311085" y="1461154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F90F953A-C42D-DA42-660E-F20B2437FD9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320" t="29223" r="62326" b="14560"/>
          <a:stretch>
            <a:fillRect/>
          </a:stretch>
        </p:blipFill>
        <p:spPr>
          <a:xfrm rot="16200004">
            <a:off x="2803450" y="3653439"/>
            <a:ext cx="489094" cy="609599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Graphic 8" descr="Puzzle pieces with solid fill">
            <a:extLst>
              <a:ext uri="{FF2B5EF4-FFF2-40B4-BE49-F238E27FC236}">
                <a16:creationId xmlns:a16="http://schemas.microsoft.com/office/drawing/2014/main" id="{441DB40F-C3A3-B0F4-5C60-1CA81E1ACF0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07487" y="-1"/>
            <a:ext cx="2040835" cy="2040835"/>
          </a:xfrm>
          <a:prstGeom prst="rect">
            <a:avLst/>
          </a:prstGeom>
        </p:spPr>
      </p:pic>
      <p:pic>
        <p:nvPicPr>
          <p:cNvPr id="9218" name="Picture 2" descr="912,800+ Environmental Health Stock Illustrations, Royalty-Free Vector  Graphics &amp; Clip Art - iStock | Environmental health &amp; safety, Environmental  health and safety, Environmental health officer">
            <a:extLst>
              <a:ext uri="{FF2B5EF4-FFF2-40B4-BE49-F238E27FC236}">
                <a16:creationId xmlns:a16="http://schemas.microsoft.com/office/drawing/2014/main" id="{859560B7-30BD-4330-AF23-137AD25066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748" y="2202944"/>
            <a:ext cx="3386441" cy="3386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82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3685F-0C8D-1C75-4AE4-1EDDAB02F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D9EA1-2BB1-13EE-300B-8A64038A9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Descrier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cursului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54356-0367-25B4-D86A-5C89F220E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32251" cy="4351338"/>
          </a:xfrm>
        </p:spPr>
        <p:txBody>
          <a:bodyPr>
            <a:normAutofit/>
          </a:bodyPr>
          <a:lstStyle/>
          <a:p>
            <a:endParaRPr lang="ro-RO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200" dirty="0" err="1"/>
              <a:t>Totodată</a:t>
            </a:r>
            <a:r>
              <a:rPr lang="en-US" sz="2200" dirty="0"/>
              <a:t>, </a:t>
            </a:r>
            <a:r>
              <a:rPr lang="en-US" sz="2200" dirty="0" err="1"/>
              <a:t>disciplina</a:t>
            </a:r>
            <a:r>
              <a:rPr lang="en-US" sz="2200" dirty="0"/>
              <a:t> </a:t>
            </a:r>
            <a:r>
              <a:rPr lang="en-US" sz="2200" dirty="0" err="1">
                <a:solidFill>
                  <a:srgbClr val="C00000"/>
                </a:solidFill>
              </a:rPr>
              <a:t>urmărește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să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stimuleze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gândirea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critică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/>
              <a:t>și</a:t>
            </a:r>
            <a:r>
              <a:rPr lang="en-US" sz="2200" dirty="0"/>
              <a:t> </a:t>
            </a:r>
            <a:r>
              <a:rPr lang="en-US" sz="2200" dirty="0" err="1">
                <a:solidFill>
                  <a:srgbClr val="C00000"/>
                </a:solidFill>
              </a:rPr>
              <a:t>responsabilitatea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față</a:t>
            </a:r>
            <a:r>
              <a:rPr lang="en-US" sz="2200" dirty="0">
                <a:solidFill>
                  <a:srgbClr val="C00000"/>
                </a:solidFill>
              </a:rPr>
              <a:t> de </a:t>
            </a:r>
            <a:r>
              <a:rPr lang="en-US" sz="2200" dirty="0" err="1">
                <a:solidFill>
                  <a:srgbClr val="C00000"/>
                </a:solidFill>
              </a:rPr>
              <a:t>mediu</a:t>
            </a:r>
            <a:r>
              <a:rPr lang="en-US" sz="2200" dirty="0"/>
              <a:t>, </a:t>
            </a:r>
            <a:r>
              <a:rPr lang="en-US" sz="2200" dirty="0" err="1"/>
              <a:t>evidențiind</a:t>
            </a:r>
            <a:r>
              <a:rPr lang="en-US" sz="2200" dirty="0"/>
              <a:t> </a:t>
            </a:r>
            <a:r>
              <a:rPr lang="en-US" sz="2200" dirty="0" err="1">
                <a:solidFill>
                  <a:srgbClr val="C00000"/>
                </a:solidFill>
              </a:rPr>
              <a:t>importanța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prevenției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/>
              <a:t>și</a:t>
            </a:r>
            <a:r>
              <a:rPr lang="en-US" sz="2200" dirty="0"/>
              <a:t> a </a:t>
            </a:r>
            <a:r>
              <a:rPr lang="en-US" sz="2200" dirty="0" err="1">
                <a:solidFill>
                  <a:srgbClr val="C00000"/>
                </a:solidFill>
              </a:rPr>
              <a:t>medicinei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>
                <a:solidFill>
                  <a:srgbClr val="C00000"/>
                </a:solidFill>
              </a:rPr>
              <a:t>viitorului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 err="1"/>
              <a:t>într</a:t>
            </a:r>
            <a:r>
              <a:rPr lang="en-US" sz="2200" dirty="0"/>
              <a:t>-o </a:t>
            </a:r>
            <a:r>
              <a:rPr lang="en-US" sz="2200" dirty="0" err="1"/>
              <a:t>lume</a:t>
            </a:r>
            <a:r>
              <a:rPr lang="en-US" sz="2200" dirty="0"/>
              <a:t> </a:t>
            </a:r>
            <a:r>
              <a:rPr lang="en-US" sz="2200" dirty="0" err="1"/>
              <a:t>aflată</a:t>
            </a:r>
            <a:r>
              <a:rPr lang="en-US" sz="2200" dirty="0"/>
              <a:t> </a:t>
            </a:r>
            <a:r>
              <a:rPr lang="en-US" sz="2200" dirty="0" err="1"/>
              <a:t>în</a:t>
            </a:r>
            <a:r>
              <a:rPr lang="en-US" sz="2200" dirty="0"/>
              <a:t> </a:t>
            </a:r>
            <a:r>
              <a:rPr lang="en-US" sz="2200" dirty="0" err="1"/>
              <a:t>continuă</a:t>
            </a:r>
            <a:r>
              <a:rPr lang="en-US" sz="2200" dirty="0"/>
              <a:t> </a:t>
            </a:r>
            <a:r>
              <a:rPr lang="en-US" sz="2200" dirty="0" err="1"/>
              <a:t>schimbare</a:t>
            </a:r>
            <a:r>
              <a:rPr lang="en-US" sz="2200" dirty="0"/>
              <a:t>.</a:t>
            </a:r>
          </a:p>
        </p:txBody>
      </p:sp>
      <p:pic>
        <p:nvPicPr>
          <p:cNvPr id="6" name="Content Placeholder 6" descr="An organic corner shape">
            <a:extLst>
              <a:ext uri="{FF2B5EF4-FFF2-40B4-BE49-F238E27FC236}">
                <a16:creationId xmlns:a16="http://schemas.microsoft.com/office/drawing/2014/main" id="{C64F3EA2-F4E6-11E0-143C-3D41CBF1FBA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54380" y="4045225"/>
            <a:ext cx="2837619" cy="283761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3D221B4-AC8A-6E27-C69B-AA8C52A80A2F}"/>
              </a:ext>
            </a:extLst>
          </p:cNvPr>
          <p:cNvCxnSpPr>
            <a:cxnSpLocks/>
          </p:cNvCxnSpPr>
          <p:nvPr/>
        </p:nvCxnSpPr>
        <p:spPr>
          <a:xfrm>
            <a:off x="311085" y="1461154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E0E18B36-2B39-75CE-4B7E-A6CE2FFA3D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320" t="29223" r="62326" b="14560"/>
          <a:stretch>
            <a:fillRect/>
          </a:stretch>
        </p:blipFill>
        <p:spPr>
          <a:xfrm rot="16200004">
            <a:off x="2803450" y="3653439"/>
            <a:ext cx="489094" cy="609599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Graphic 3" descr="Puzzle pieces with solid fill">
            <a:extLst>
              <a:ext uri="{FF2B5EF4-FFF2-40B4-BE49-F238E27FC236}">
                <a16:creationId xmlns:a16="http://schemas.microsoft.com/office/drawing/2014/main" id="{9A92D342-D8F0-AAF5-F586-008F82548A4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07487" y="-1"/>
            <a:ext cx="2040835" cy="2040835"/>
          </a:xfrm>
          <a:prstGeom prst="rect">
            <a:avLst/>
          </a:prstGeom>
        </p:spPr>
      </p:pic>
      <p:pic>
        <p:nvPicPr>
          <p:cNvPr id="10242" name="Picture 2" descr="Go Green Save Earth Think Green - Critical Thinking And Creativity For  Sustainable Development, HD Png Download - kindpng">
            <a:extLst>
              <a:ext uri="{FF2B5EF4-FFF2-40B4-BE49-F238E27FC236}">
                <a16:creationId xmlns:a16="http://schemas.microsoft.com/office/drawing/2014/main" id="{F8D9494A-EC65-2696-87FC-24A8599A4B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1430" y="2221960"/>
            <a:ext cx="21336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850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CF1A78-6D6F-945D-07CB-B3F1D6CEA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C8B4C-5025-7EC8-0437-DA05C3DAA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052881" cy="1325563"/>
          </a:xfrm>
        </p:spPr>
        <p:txBody>
          <a:bodyPr>
            <a:normAutofit/>
          </a:bodyPr>
          <a:lstStyle/>
          <a:p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Structura cursului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0C083A-B36A-6376-FB1B-571E004574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085" y="2125258"/>
            <a:ext cx="6968811" cy="388123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200" dirty="0" err="1">
                <a:cs typeface="Arial" panose="020B0604020202020204" pitchFamily="34" charset="0"/>
              </a:rPr>
              <a:t>Impactul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poluării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aerului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asupra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sănătății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umane</a:t>
            </a:r>
            <a:endParaRPr lang="ro-RO" sz="2200" dirty="0"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dirty="0" err="1">
                <a:cs typeface="Arial" panose="020B0604020202020204" pitchFamily="34" charset="0"/>
              </a:rPr>
              <a:t>Efectele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pesticidelor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asupra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ecosistemului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și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sănătății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publice</a:t>
            </a:r>
            <a:endParaRPr lang="ro-RO" sz="2200" dirty="0"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dirty="0" err="1">
                <a:cs typeface="Arial" panose="020B0604020202020204" pitchFamily="34" charset="0"/>
              </a:rPr>
              <a:t>Contaminarea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apei</a:t>
            </a:r>
            <a:r>
              <a:rPr lang="en-US" sz="2200" dirty="0">
                <a:cs typeface="Arial" panose="020B0604020202020204" pitchFamily="34" charset="0"/>
              </a:rPr>
              <a:t> potabile </a:t>
            </a:r>
            <a:r>
              <a:rPr lang="en-US" sz="2200" dirty="0" err="1">
                <a:cs typeface="Arial" panose="020B0604020202020204" pitchFamily="34" charset="0"/>
              </a:rPr>
              <a:t>și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riscurile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pentru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sănătate</a:t>
            </a:r>
            <a:endParaRPr lang="ro-RO" sz="2200" dirty="0"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dirty="0" err="1">
                <a:cs typeface="Arial" panose="020B0604020202020204" pitchFamily="34" charset="0"/>
              </a:rPr>
              <a:t>Riscurile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pentru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sănătate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asociate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schimbărilor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climatice</a:t>
            </a:r>
            <a:endParaRPr lang="ro-RO" sz="2200" dirty="0"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dirty="0" err="1">
                <a:cs typeface="Arial" panose="020B0604020202020204" pitchFamily="34" charset="0"/>
              </a:rPr>
              <a:t>Pericolele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contaminanților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alimentari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și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efectele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acestora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asupra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sănătății</a:t>
            </a:r>
            <a:endParaRPr lang="ro-RO" sz="2200" dirty="0"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o-RO" sz="2200" dirty="0" err="1">
                <a:cs typeface="Arial" panose="020B0604020202020204" pitchFamily="34" charset="0"/>
              </a:rPr>
              <a:t>Disruptori</a:t>
            </a:r>
            <a:r>
              <a:rPr lang="ro-RO" sz="2200" dirty="0">
                <a:cs typeface="Arial" panose="020B0604020202020204" pitchFamily="34" charset="0"/>
              </a:rPr>
              <a:t> endocrini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dirty="0" err="1">
                <a:cs typeface="Arial" panose="020B0604020202020204" pitchFamily="34" charset="0"/>
              </a:rPr>
              <a:t>Importanța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medicinei</a:t>
            </a:r>
            <a:r>
              <a:rPr lang="en-US" sz="2200" dirty="0">
                <a:cs typeface="Arial" panose="020B0604020202020204" pitchFamily="34" charset="0"/>
              </a:rPr>
              <a:t> de </a:t>
            </a:r>
            <a:r>
              <a:rPr lang="en-US" sz="2200" dirty="0" err="1">
                <a:cs typeface="Arial" panose="020B0604020202020204" pitchFamily="34" charset="0"/>
              </a:rPr>
              <a:t>mediu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în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prevenirea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bolilor</a:t>
            </a:r>
            <a:r>
              <a:rPr lang="en-US" sz="2200" dirty="0">
                <a:cs typeface="Arial" panose="020B0604020202020204" pitchFamily="34" charset="0"/>
              </a:rPr>
              <a:t> </a:t>
            </a:r>
            <a:r>
              <a:rPr lang="en-US" sz="2200" dirty="0" err="1">
                <a:cs typeface="Arial" panose="020B0604020202020204" pitchFamily="34" charset="0"/>
              </a:rPr>
              <a:t>cronice</a:t>
            </a:r>
            <a:endParaRPr lang="en-US" sz="2200" dirty="0">
              <a:cs typeface="Arial" panose="020B0604020202020204" pitchFamily="34" charset="0"/>
            </a:endParaRP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5FE3C218-DEEF-FFBA-5FE7-3B0DD8EE8AE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2017BD1B-EC1B-1783-D392-339C2BB22A4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pic>
        <p:nvPicPr>
          <p:cNvPr id="5122" name="Picture 2" descr="Environmental Impacts on Human Health and Well-Being - ScienceDirect">
            <a:extLst>
              <a:ext uri="{FF2B5EF4-FFF2-40B4-BE49-F238E27FC236}">
                <a16:creationId xmlns:a16="http://schemas.microsoft.com/office/drawing/2014/main" id="{C565DAE2-20DE-52C1-1729-D148D03C7F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552" y="2045616"/>
            <a:ext cx="3907282" cy="2559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FD637EE-5F17-2B14-F9F8-1CBB67F8135D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5270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CBEB31-C4DB-9DAF-A771-1AEF328FD3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0237C-B74E-1893-01D8-90A32EB18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514" y="622854"/>
            <a:ext cx="9474741" cy="883292"/>
          </a:xfrm>
        </p:spPr>
        <p:txBody>
          <a:bodyPr>
            <a:normAutofit fontScale="90000"/>
          </a:bodyPr>
          <a:lstStyle/>
          <a:p>
            <a:r>
              <a:rPr lang="pt-BR" sz="3300" b="1" dirty="0">
                <a:latin typeface="Arial" panose="020B0604020202020204" pitchFamily="34" charset="0"/>
                <a:cs typeface="Arial" panose="020B0604020202020204" pitchFamily="34" charset="0"/>
              </a:rPr>
              <a:t>Cursul 1: </a:t>
            </a:r>
            <a:r>
              <a:rPr lang="en-US" sz="3300" b="1" dirty="0" err="1">
                <a:latin typeface="Arial" panose="020B0604020202020204" pitchFamily="34" charset="0"/>
                <a:cs typeface="Arial" panose="020B0604020202020204" pitchFamily="34" charset="0"/>
              </a:rPr>
              <a:t>Impactul</a:t>
            </a:r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300" b="1" dirty="0" err="1">
                <a:latin typeface="Arial" panose="020B0604020202020204" pitchFamily="34" charset="0"/>
                <a:cs typeface="Arial" panose="020B0604020202020204" pitchFamily="34" charset="0"/>
              </a:rPr>
              <a:t>poluării</a:t>
            </a:r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300" b="1" dirty="0" err="1">
                <a:latin typeface="Arial" panose="020B0604020202020204" pitchFamily="34" charset="0"/>
                <a:cs typeface="Arial" panose="020B0604020202020204" pitchFamily="34" charset="0"/>
              </a:rPr>
              <a:t>aerului</a:t>
            </a:r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300" b="1" dirty="0" err="1">
                <a:latin typeface="Arial" panose="020B0604020202020204" pitchFamily="34" charset="0"/>
                <a:cs typeface="Arial" panose="020B0604020202020204" pitchFamily="34" charset="0"/>
              </a:rPr>
              <a:t>asupra</a:t>
            </a:r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300" b="1" dirty="0" err="1">
                <a:latin typeface="Arial" panose="020B0604020202020204" pitchFamily="34" charset="0"/>
                <a:cs typeface="Arial" panose="020B0604020202020204" pitchFamily="34" charset="0"/>
              </a:rPr>
              <a:t>sănătății</a:t>
            </a:r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300" b="1" dirty="0" err="1">
                <a:latin typeface="Arial" panose="020B0604020202020204" pitchFamily="34" charset="0"/>
                <a:cs typeface="Arial" panose="020B0604020202020204" pitchFamily="34" charset="0"/>
              </a:rPr>
              <a:t>umane</a:t>
            </a:r>
            <a:br>
              <a:rPr lang="ro-RO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C444E8-6C11-E168-F57B-80F71EED10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514" y="2266419"/>
            <a:ext cx="5730486" cy="296186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 err="1"/>
              <a:t>Acest</a:t>
            </a:r>
            <a:r>
              <a:rPr lang="en-US" sz="2400" dirty="0"/>
              <a:t> curs </a:t>
            </a:r>
            <a:r>
              <a:rPr lang="en-US" sz="2400" dirty="0" err="1">
                <a:solidFill>
                  <a:srgbClr val="C00000"/>
                </a:solidFill>
              </a:rPr>
              <a:t>analizează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principalele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surse</a:t>
            </a:r>
            <a:r>
              <a:rPr lang="en-US" sz="2400" dirty="0">
                <a:solidFill>
                  <a:srgbClr val="C00000"/>
                </a:solidFill>
              </a:rPr>
              <a:t> de </a:t>
            </a:r>
            <a:r>
              <a:rPr lang="en-US" sz="2400" dirty="0" err="1">
                <a:solidFill>
                  <a:srgbClr val="C00000"/>
                </a:solidFill>
              </a:rPr>
              <a:t>poluare</a:t>
            </a:r>
            <a:r>
              <a:rPr lang="en-US" sz="2400" dirty="0">
                <a:solidFill>
                  <a:srgbClr val="C00000"/>
                </a:solidFill>
              </a:rPr>
              <a:t> a </a:t>
            </a:r>
            <a:r>
              <a:rPr lang="en-US" sz="2400" dirty="0" err="1">
                <a:solidFill>
                  <a:srgbClr val="C00000"/>
                </a:solidFill>
              </a:rPr>
              <a:t>aerului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/>
              <a:t>și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C00000"/>
                </a:solidFill>
              </a:rPr>
              <a:t>efectele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acestora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asupra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organismului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uman</a:t>
            </a:r>
            <a:r>
              <a:rPr lang="en-US" sz="2400" dirty="0"/>
              <a:t>, cu accent pe </a:t>
            </a:r>
            <a:r>
              <a:rPr lang="en-US" sz="2400" dirty="0" err="1"/>
              <a:t>afecțiunile</a:t>
            </a:r>
            <a:r>
              <a:rPr lang="en-US" sz="2400" dirty="0"/>
              <a:t> </a:t>
            </a:r>
            <a:r>
              <a:rPr lang="en-US" sz="2400" dirty="0" err="1"/>
              <a:t>respiratorii</a:t>
            </a:r>
            <a:r>
              <a:rPr lang="en-US" sz="2400" dirty="0"/>
              <a:t>, </a:t>
            </a:r>
            <a:r>
              <a:rPr lang="en-US" sz="2400" dirty="0" err="1"/>
              <a:t>cardiovasculare</a:t>
            </a:r>
            <a:r>
              <a:rPr lang="en-US" sz="2400" dirty="0"/>
              <a:t> </a:t>
            </a:r>
            <a:r>
              <a:rPr lang="en-US" sz="2400" dirty="0" err="1"/>
              <a:t>și</a:t>
            </a:r>
            <a:r>
              <a:rPr lang="en-US" sz="2400" dirty="0"/>
              <a:t> </a:t>
            </a:r>
            <a:r>
              <a:rPr lang="en-US" sz="2400" dirty="0" err="1"/>
              <a:t>impactul</a:t>
            </a:r>
            <a:r>
              <a:rPr lang="en-US" sz="2400" dirty="0"/>
              <a:t> pe termen lung </a:t>
            </a:r>
            <a:r>
              <a:rPr lang="en-US" sz="2400" dirty="0" err="1"/>
              <a:t>asupra</a:t>
            </a:r>
            <a:r>
              <a:rPr lang="en-US" sz="2400" dirty="0"/>
              <a:t> </a:t>
            </a:r>
            <a:r>
              <a:rPr lang="en-US" sz="2400" dirty="0" err="1"/>
              <a:t>sănătății</a:t>
            </a:r>
            <a:r>
              <a:rPr lang="en-US" sz="2400" dirty="0"/>
              <a:t> </a:t>
            </a:r>
            <a:r>
              <a:rPr lang="en-US" sz="2400" dirty="0" err="1"/>
              <a:t>populației</a:t>
            </a:r>
            <a:r>
              <a:rPr lang="en-US" sz="2400" dirty="0"/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C85F328B-0859-C29C-AD8C-9D6D1C4F5A3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F7A6C6E6-6220-AB00-D19B-DF7E8EBC402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5127E6E-D8A3-108E-939E-BF45E192A93C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Particulate Matter (PM2.5) Mega Guide – See The Air">
            <a:extLst>
              <a:ext uri="{FF2B5EF4-FFF2-40B4-BE49-F238E27FC236}">
                <a16:creationId xmlns:a16="http://schemas.microsoft.com/office/drawing/2014/main" id="{62E7F2A1-E31C-4055-A69B-08DE0BD87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328" y="2056959"/>
            <a:ext cx="4704158" cy="264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555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B93D4-D467-5CAE-0ACE-B7ABA2267B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0F4C9-8809-4126-4FBE-AEFFF1C0C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86" y="365125"/>
            <a:ext cx="9893230" cy="1325563"/>
          </a:xfrm>
        </p:spPr>
        <p:txBody>
          <a:bodyPr>
            <a:normAutofit/>
          </a:bodyPr>
          <a:lstStyle/>
          <a:p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Cursul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Efectele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pesticidelor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asupra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ecosistemului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sănătății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publice</a:t>
            </a:r>
            <a:endParaRPr lang="ro-RO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C6E2D7-5481-22B1-5C77-5AC1634320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514" y="2772257"/>
            <a:ext cx="6968811" cy="296186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 err="1"/>
              <a:t>Cursul</a:t>
            </a:r>
            <a:r>
              <a:rPr lang="en-US" sz="2400" dirty="0"/>
              <a:t> </a:t>
            </a:r>
            <a:r>
              <a:rPr lang="en-US" sz="2400" dirty="0" err="1"/>
              <a:t>explorează</a:t>
            </a:r>
            <a:r>
              <a:rPr lang="en-US" sz="2400" dirty="0"/>
              <a:t> </a:t>
            </a:r>
            <a:r>
              <a:rPr lang="en-US" sz="2400" dirty="0" err="1"/>
              <a:t>modul</a:t>
            </a:r>
            <a:r>
              <a:rPr lang="en-US" sz="2400" dirty="0"/>
              <a:t> </a:t>
            </a:r>
            <a:r>
              <a:rPr lang="en-US" sz="2400" dirty="0" err="1"/>
              <a:t>în</a:t>
            </a:r>
            <a:r>
              <a:rPr lang="en-US" sz="2400" dirty="0"/>
              <a:t> care </a:t>
            </a:r>
            <a:r>
              <a:rPr lang="en-US" sz="2400" dirty="0" err="1">
                <a:solidFill>
                  <a:srgbClr val="C00000"/>
                </a:solidFill>
              </a:rPr>
              <a:t>utilizarea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pesticidelor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/>
              <a:t>influențează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C00000"/>
                </a:solidFill>
              </a:rPr>
              <a:t>echilibrul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ecosistemelor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/>
              <a:t>și</a:t>
            </a:r>
            <a:r>
              <a:rPr lang="en-US" sz="2400" dirty="0"/>
              <a:t> </a:t>
            </a:r>
            <a:r>
              <a:rPr lang="en-US" sz="2400" dirty="0" err="1"/>
              <a:t>sănătatea</a:t>
            </a:r>
            <a:r>
              <a:rPr lang="en-US" sz="2400" dirty="0"/>
              <a:t> </a:t>
            </a:r>
            <a:r>
              <a:rPr lang="en-US" sz="2400" dirty="0" err="1"/>
              <a:t>umană</a:t>
            </a:r>
            <a:r>
              <a:rPr lang="en-US" sz="2400" dirty="0"/>
              <a:t>, </a:t>
            </a:r>
            <a:r>
              <a:rPr lang="en-US" sz="2400" dirty="0" err="1"/>
              <a:t>evidențiind</a:t>
            </a:r>
            <a:r>
              <a:rPr lang="en-US" sz="2400" dirty="0"/>
              <a:t> </a:t>
            </a:r>
            <a:r>
              <a:rPr lang="en-US" sz="2400" dirty="0" err="1"/>
              <a:t>riscurile</a:t>
            </a:r>
            <a:r>
              <a:rPr lang="en-US" sz="2400" dirty="0"/>
              <a:t> </a:t>
            </a:r>
            <a:r>
              <a:rPr lang="en-US" sz="2400" dirty="0" err="1"/>
              <a:t>asociate</a:t>
            </a:r>
            <a:r>
              <a:rPr lang="en-US" sz="2400" dirty="0"/>
              <a:t> </a:t>
            </a:r>
            <a:r>
              <a:rPr lang="en-US" sz="2400" dirty="0" err="1"/>
              <a:t>expunerii</a:t>
            </a:r>
            <a:r>
              <a:rPr lang="en-US" sz="2400" dirty="0"/>
              <a:t> </a:t>
            </a:r>
            <a:r>
              <a:rPr lang="en-US" sz="2400" dirty="0" err="1"/>
              <a:t>cronice</a:t>
            </a:r>
            <a:r>
              <a:rPr lang="en-US" sz="2400" dirty="0"/>
              <a:t> </a:t>
            </a:r>
            <a:r>
              <a:rPr lang="en-US" sz="2400" dirty="0" err="1"/>
              <a:t>și</a:t>
            </a:r>
            <a:r>
              <a:rPr lang="en-US" sz="2400" dirty="0"/>
              <a:t> acute.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47F706A2-7568-6D16-F301-A78DCD1E5D5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F769DF2A-963A-F2E4-677A-C044B955EF3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1DEFADB-AC83-9C48-A565-A3F073880FFC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>
            <a:extLst>
              <a:ext uri="{FF2B5EF4-FFF2-40B4-BE49-F238E27FC236}">
                <a16:creationId xmlns:a16="http://schemas.microsoft.com/office/drawing/2014/main" id="{27AE5D66-4269-7F87-EE11-9030FE3BF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103" y="2292894"/>
            <a:ext cx="4321383" cy="227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532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14930</TotalTime>
  <Words>569</Words>
  <Application>Microsoft Office PowerPoint</Application>
  <PresentationFormat>Widescreen</PresentationFormat>
  <Paragraphs>40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</vt:lpstr>
      <vt:lpstr>Calibri Light</vt:lpstr>
      <vt:lpstr>Century Gothic</vt:lpstr>
      <vt:lpstr>Wingdings</vt:lpstr>
      <vt:lpstr>Office Theme</vt:lpstr>
      <vt:lpstr>Medicină ambientală și ecologie  Curs opțional anul II   Conf. Dr. Tatu Calin Adrian S.L. Dr. Ivan Alexandra </vt:lpstr>
      <vt:lpstr>Descrierea cursului</vt:lpstr>
      <vt:lpstr>Descrierea cursului</vt:lpstr>
      <vt:lpstr>Descrierea cursului</vt:lpstr>
      <vt:lpstr>Descrierea cursului</vt:lpstr>
      <vt:lpstr>Descrierea cursului</vt:lpstr>
      <vt:lpstr>Structura cursului</vt:lpstr>
      <vt:lpstr>Cursul 1: Impactul poluării aerului asupra  sănătății umane </vt:lpstr>
      <vt:lpstr>Cursul 2: Efectele pesticidelor asupra ecosistemului și sănătății publice</vt:lpstr>
      <vt:lpstr>Cursul 3: Contaminarea apei potabile și riscurile pentru sănătate</vt:lpstr>
      <vt:lpstr>Cursul 4: Riscurile pentru sănătate asociate schimbărilor climatice</vt:lpstr>
      <vt:lpstr>Cursul 5: Pericolele contaminanților alimentari și efectele acestora asupra sănătății</vt:lpstr>
      <vt:lpstr>Cursul 6: Disruptori endocrini</vt:lpstr>
      <vt:lpstr>Cursul 7: Importanța medicinei de mediu în prevenirea bolilor cronice</vt:lpstr>
      <vt:lpstr>Seminarul: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Environmetal medicine</dc:title>
  <dc:creator>Alex Ivan</dc:creator>
  <cp:lastModifiedBy>Alex Ivan</cp:lastModifiedBy>
  <cp:revision>114</cp:revision>
  <dcterms:created xsi:type="dcterms:W3CDTF">2024-02-13T16:10:15Z</dcterms:created>
  <dcterms:modified xsi:type="dcterms:W3CDTF">2026-04-30T08:41:16Z</dcterms:modified>
</cp:coreProperties>
</file>